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87" r:id="rId3"/>
    <p:sldId id="286" r:id="rId4"/>
    <p:sldId id="272" r:id="rId5"/>
    <p:sldId id="273" r:id="rId6"/>
    <p:sldId id="279" r:id="rId7"/>
    <p:sldId id="259" r:id="rId8"/>
    <p:sldId id="258" r:id="rId9"/>
    <p:sldId id="260" r:id="rId10"/>
    <p:sldId id="280" r:id="rId11"/>
    <p:sldId id="276" r:id="rId12"/>
    <p:sldId id="265" r:id="rId13"/>
    <p:sldId id="281" r:id="rId14"/>
    <p:sldId id="282" r:id="rId15"/>
    <p:sldId id="267" r:id="rId16"/>
    <p:sldId id="266" r:id="rId17"/>
    <p:sldId id="283" r:id="rId18"/>
    <p:sldId id="277" r:id="rId19"/>
    <p:sldId id="284"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84" autoAdjust="0"/>
    <p:restoredTop sz="94660"/>
  </p:normalViewPr>
  <p:slideViewPr>
    <p:cSldViewPr snapToGrid="0">
      <p:cViewPr>
        <p:scale>
          <a:sx n="61" d="100"/>
          <a:sy n="61" d="100"/>
        </p:scale>
        <p:origin x="6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80749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134111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31314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17509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9AF73-F288-47BA-A6DD-759E0E43C3DD}"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9835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9AF73-F288-47BA-A6DD-759E0E43C3DD}"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71645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9AF73-F288-47BA-A6DD-759E0E43C3DD}" type="datetimeFigureOut">
              <a:rPr lang="en-US" smtClean="0"/>
              <a:t>12/19/2018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23117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9AF73-F288-47BA-A6DD-759E0E43C3DD}" type="datetimeFigureOut">
              <a:rPr lang="en-US" smtClean="0"/>
              <a:t>12/19/2018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260050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9AF73-F288-47BA-A6DD-759E0E43C3DD}" type="datetimeFigureOut">
              <a:rPr lang="en-US" smtClean="0"/>
              <a:t>12/19/2018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34668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215171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73125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9AF73-F288-47BA-A6DD-759E0E43C3DD}" type="datetimeFigureOut">
              <a:rPr lang="en-US" smtClean="0"/>
              <a:t>12/19/2018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D735C-974E-4AD1-91D4-58CD2145AE6D}" type="slidenum">
              <a:rPr lang="en-US" smtClean="0"/>
              <a:t>‹#›</a:t>
            </a:fld>
            <a:endParaRPr lang="en-US"/>
          </a:p>
        </p:txBody>
      </p:sp>
    </p:spTree>
    <p:extLst>
      <p:ext uri="{BB962C8B-B14F-4D97-AF65-F5344CB8AC3E}">
        <p14:creationId xmlns:p14="http://schemas.microsoft.com/office/powerpoint/2010/main" val="2412996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26DE9F93-5079-4EA7-94B0-652BEB92E180}"/>
              </a:ext>
            </a:extLst>
          </p:cNvPr>
          <p:cNvSpPr/>
          <p:nvPr/>
        </p:nvSpPr>
        <p:spPr>
          <a:xfrm>
            <a:off x="172332" y="1810237"/>
            <a:ext cx="8339959" cy="5881867"/>
          </a:xfrm>
          <a:prstGeom prst="rect">
            <a:avLst/>
          </a:prstGeom>
        </p:spPr>
        <p:txBody>
          <a:bodyPr wrap="square">
            <a:spAutoFit/>
          </a:bodyPr>
          <a:lstStyle/>
          <a:p>
            <a:r>
              <a:rPr lang="en-US" sz="3200" b="1" dirty="0"/>
              <a:t>The module:  Consultation Skill Foundation Course (CSFC)</a:t>
            </a:r>
          </a:p>
          <a:p>
            <a:pPr lvl="0"/>
            <a:r>
              <a:rPr lang="en-US" sz="3200" dirty="0"/>
              <a:t>  </a:t>
            </a:r>
            <a:r>
              <a:rPr lang="en-US" sz="2400" b="1" dirty="0">
                <a:solidFill>
                  <a:srgbClr val="C00000"/>
                </a:solidFill>
              </a:rPr>
              <a:t>MODULE STAFF</a:t>
            </a:r>
            <a:r>
              <a:rPr lang="en-US" sz="2400" dirty="0">
                <a:solidFill>
                  <a:srgbClr val="C00000"/>
                </a:solidFill>
              </a:rPr>
              <a:t>:</a:t>
            </a:r>
          </a:p>
          <a:p>
            <a:pPr lvl="0"/>
            <a:r>
              <a:rPr lang="en-US" sz="1200" dirty="0">
                <a:solidFill>
                  <a:prstClr val="black"/>
                </a:solidFill>
              </a:rPr>
              <a:t>Dr. </a:t>
            </a:r>
            <a:r>
              <a:rPr lang="en-US" sz="1200" b="1" dirty="0" err="1">
                <a:solidFill>
                  <a:srgbClr val="002060"/>
                </a:solidFill>
              </a:rPr>
              <a:t>Mazi</a:t>
            </a:r>
            <a:r>
              <a:rPr lang="en-US" sz="1200" b="1" dirty="0">
                <a:solidFill>
                  <a:srgbClr val="002060"/>
                </a:solidFill>
              </a:rPr>
              <a:t> </a:t>
            </a:r>
            <a:r>
              <a:rPr lang="en-US" sz="1200" b="1" dirty="0" err="1">
                <a:solidFill>
                  <a:srgbClr val="002060"/>
                </a:solidFill>
              </a:rPr>
              <a:t>Abdulredha</a:t>
            </a:r>
            <a:r>
              <a:rPr lang="en-US" sz="1200" b="1" dirty="0">
                <a:solidFill>
                  <a:srgbClr val="002060"/>
                </a:solidFill>
              </a:rPr>
              <a:t> </a:t>
            </a:r>
            <a:r>
              <a:rPr lang="en-US" sz="1200" b="1" dirty="0" err="1">
                <a:solidFill>
                  <a:srgbClr val="002060"/>
                </a:solidFill>
              </a:rPr>
              <a:t>Hawaz</a:t>
            </a:r>
            <a:r>
              <a:rPr lang="en-US" sz="1200" b="1" dirty="0">
                <a:solidFill>
                  <a:srgbClr val="002060"/>
                </a:solidFill>
              </a:rPr>
              <a:t>.                                    Dr. Firas Shakir                                                  Dr. </a:t>
            </a:r>
            <a:r>
              <a:rPr lang="en-US" sz="1200" b="1" dirty="0" err="1">
                <a:solidFill>
                  <a:srgbClr val="002060"/>
                </a:solidFill>
              </a:rPr>
              <a:t>Abdulrazaq</a:t>
            </a:r>
            <a:r>
              <a:rPr lang="en-US" sz="1200" b="1" dirty="0">
                <a:solidFill>
                  <a:srgbClr val="002060"/>
                </a:solidFill>
              </a:rPr>
              <a:t>  </a:t>
            </a:r>
            <a:r>
              <a:rPr lang="en-US" sz="1200" b="1" dirty="0" err="1">
                <a:solidFill>
                  <a:srgbClr val="002060"/>
                </a:solidFill>
              </a:rPr>
              <a:t>Jassim</a:t>
            </a:r>
            <a:r>
              <a:rPr lang="en-US" sz="1200" b="1" dirty="0">
                <a:solidFill>
                  <a:srgbClr val="002060"/>
                </a:solidFill>
              </a:rPr>
              <a:t> </a:t>
            </a:r>
          </a:p>
          <a:p>
            <a:pPr lvl="0"/>
            <a:r>
              <a:rPr lang="en-US" sz="1200" b="1" dirty="0">
                <a:solidFill>
                  <a:srgbClr val="002060"/>
                </a:solidFill>
              </a:rPr>
              <a:t>Dr. </a:t>
            </a:r>
            <a:r>
              <a:rPr lang="en-US" sz="1200" b="1" dirty="0" err="1">
                <a:solidFill>
                  <a:srgbClr val="002060"/>
                </a:solidFill>
              </a:rPr>
              <a:t>Haithem</a:t>
            </a:r>
            <a:r>
              <a:rPr lang="en-US" sz="1200" b="1" dirty="0">
                <a:solidFill>
                  <a:srgbClr val="002060"/>
                </a:solidFill>
              </a:rPr>
              <a:t> Hussein Ali.                                           Dr. </a:t>
            </a:r>
            <a:r>
              <a:rPr lang="en-US" sz="1200" b="1" dirty="0" err="1">
                <a:solidFill>
                  <a:srgbClr val="002060"/>
                </a:solidFill>
              </a:rPr>
              <a:t>Jassim</a:t>
            </a:r>
            <a:r>
              <a:rPr lang="en-US" sz="1200" b="1" dirty="0">
                <a:solidFill>
                  <a:srgbClr val="002060"/>
                </a:solidFill>
              </a:rPr>
              <a:t> Hassan  Salim.                                 Dr. Wisam Hamza Abbas. A</a:t>
            </a:r>
          </a:p>
          <a:p>
            <a:pPr lvl="0"/>
            <a:r>
              <a:rPr lang="en-US" sz="1200" b="1" dirty="0">
                <a:solidFill>
                  <a:srgbClr val="002060"/>
                </a:solidFill>
              </a:rPr>
              <a:t>DR. Jawad Ramadhan </a:t>
            </a:r>
            <a:r>
              <a:rPr lang="en-US" sz="1200" b="1" dirty="0" err="1">
                <a:solidFill>
                  <a:srgbClr val="002060"/>
                </a:solidFill>
              </a:rPr>
              <a:t>Fadhl</a:t>
            </a:r>
            <a:r>
              <a:rPr lang="en-US" sz="1200" b="1" dirty="0">
                <a:solidFill>
                  <a:srgbClr val="002060"/>
                </a:solidFill>
              </a:rPr>
              <a:t>                                     Dr. </a:t>
            </a:r>
            <a:r>
              <a:rPr lang="en-US" sz="1200" b="1" dirty="0" err="1">
                <a:solidFill>
                  <a:srgbClr val="002060"/>
                </a:solidFill>
              </a:rPr>
              <a:t>Thura</a:t>
            </a:r>
            <a:r>
              <a:rPr lang="en-US" sz="1200" b="1" dirty="0">
                <a:solidFill>
                  <a:srgbClr val="002060"/>
                </a:solidFill>
              </a:rPr>
              <a:t> </a:t>
            </a:r>
            <a:r>
              <a:rPr lang="en-US" sz="1200" b="1" dirty="0" err="1">
                <a:solidFill>
                  <a:srgbClr val="002060"/>
                </a:solidFill>
              </a:rPr>
              <a:t>Kadhim</a:t>
            </a:r>
            <a:r>
              <a:rPr lang="en-US" sz="1200" b="1" dirty="0">
                <a:solidFill>
                  <a:srgbClr val="002060"/>
                </a:solidFill>
              </a:rPr>
              <a:t> </a:t>
            </a:r>
            <a:r>
              <a:rPr lang="en-US" sz="1200" b="1" dirty="0" err="1">
                <a:solidFill>
                  <a:srgbClr val="002060"/>
                </a:solidFill>
              </a:rPr>
              <a:t>Jaafer</a:t>
            </a:r>
            <a:r>
              <a:rPr lang="en-US" sz="1200" b="1" dirty="0">
                <a:solidFill>
                  <a:srgbClr val="002060"/>
                </a:solidFill>
              </a:rPr>
              <a:t>.                                  Dr. </a:t>
            </a:r>
            <a:r>
              <a:rPr lang="en-US" sz="1200" b="1" dirty="0" err="1">
                <a:solidFill>
                  <a:srgbClr val="002060"/>
                </a:solidFill>
              </a:rPr>
              <a:t>Safaa</a:t>
            </a:r>
            <a:r>
              <a:rPr lang="en-US" sz="1200" b="1" dirty="0">
                <a:solidFill>
                  <a:srgbClr val="002060"/>
                </a:solidFill>
              </a:rPr>
              <a:t> Taha</a:t>
            </a:r>
          </a:p>
          <a:p>
            <a:pPr lvl="0"/>
            <a:r>
              <a:rPr lang="en-US" sz="1200" b="1" dirty="0">
                <a:solidFill>
                  <a:srgbClr val="002060"/>
                </a:solidFill>
              </a:rPr>
              <a:t>Dr. Hussein </a:t>
            </a:r>
            <a:r>
              <a:rPr lang="en-US" sz="1200" b="1" dirty="0" err="1">
                <a:solidFill>
                  <a:srgbClr val="002060"/>
                </a:solidFill>
              </a:rPr>
              <a:t>Kataa</a:t>
            </a:r>
            <a:r>
              <a:rPr lang="en-US" sz="1200" b="1" dirty="0">
                <a:solidFill>
                  <a:srgbClr val="002060"/>
                </a:solidFill>
              </a:rPr>
              <a:t>                                                       Dr. </a:t>
            </a:r>
            <a:r>
              <a:rPr lang="en-US" sz="1200" b="1" dirty="0" err="1">
                <a:solidFill>
                  <a:srgbClr val="002060"/>
                </a:solidFill>
              </a:rPr>
              <a:t>Rihab</a:t>
            </a:r>
            <a:r>
              <a:rPr lang="en-US" sz="1200" b="1" dirty="0">
                <a:solidFill>
                  <a:srgbClr val="002060"/>
                </a:solidFill>
              </a:rPr>
              <a:t> </a:t>
            </a:r>
            <a:r>
              <a:rPr lang="en-US" sz="1200" b="1" dirty="0" err="1">
                <a:solidFill>
                  <a:srgbClr val="002060"/>
                </a:solidFill>
              </a:rPr>
              <a:t>Abdulwehab</a:t>
            </a:r>
            <a:r>
              <a:rPr lang="en-US" sz="1200" b="1" dirty="0">
                <a:solidFill>
                  <a:srgbClr val="002060"/>
                </a:solidFill>
              </a:rPr>
              <a:t>.                                    Dr. Ahmed Sami</a:t>
            </a:r>
          </a:p>
          <a:p>
            <a:pPr lvl="0"/>
            <a:r>
              <a:rPr lang="en-US" sz="1200" b="1" dirty="0">
                <a:solidFill>
                  <a:srgbClr val="002060"/>
                </a:solidFill>
              </a:rPr>
              <a:t>DR. Mahmood Shakir                                                Dr. Ahmed </a:t>
            </a:r>
            <a:r>
              <a:rPr lang="en-US" sz="1200" b="1" dirty="0" err="1">
                <a:solidFill>
                  <a:srgbClr val="002060"/>
                </a:solidFill>
              </a:rPr>
              <a:t>Jaafer</a:t>
            </a:r>
            <a:r>
              <a:rPr lang="en-US" sz="1200" b="1" dirty="0">
                <a:solidFill>
                  <a:srgbClr val="002060"/>
                </a:solidFill>
              </a:rPr>
              <a:t> </a:t>
            </a:r>
            <a:r>
              <a:rPr lang="en-US" sz="1200" b="1" dirty="0" err="1">
                <a:solidFill>
                  <a:srgbClr val="002060"/>
                </a:solidFill>
              </a:rPr>
              <a:t>Hendi</a:t>
            </a:r>
            <a:r>
              <a:rPr lang="en-US" sz="1200" b="1" dirty="0">
                <a:solidFill>
                  <a:srgbClr val="002060"/>
                </a:solidFill>
              </a:rPr>
              <a:t>                                   Dr. Ammar Mohammed Saeed.</a:t>
            </a:r>
          </a:p>
          <a:p>
            <a:pPr lvl="0"/>
            <a:r>
              <a:rPr lang="en-US" sz="1200" b="1" dirty="0">
                <a:solidFill>
                  <a:srgbClr val="002060"/>
                </a:solidFill>
              </a:rPr>
              <a:t>Dr. </a:t>
            </a:r>
            <a:r>
              <a:rPr lang="en-US" sz="1200" b="1" dirty="0" err="1">
                <a:solidFill>
                  <a:srgbClr val="002060"/>
                </a:solidFill>
              </a:rPr>
              <a:t>Mazin</a:t>
            </a:r>
            <a:r>
              <a:rPr lang="en-US" sz="1200" b="1" dirty="0">
                <a:solidFill>
                  <a:srgbClr val="002060"/>
                </a:solidFill>
              </a:rPr>
              <a:t> Abd </a:t>
            </a:r>
            <a:r>
              <a:rPr lang="en-US" sz="1200" b="1" dirty="0" err="1">
                <a:solidFill>
                  <a:srgbClr val="002060"/>
                </a:solidFill>
              </a:rPr>
              <a:t>Hazaa</a:t>
            </a:r>
            <a:r>
              <a:rPr lang="en-US" sz="1200" b="1" dirty="0">
                <a:solidFill>
                  <a:srgbClr val="002060"/>
                </a:solidFill>
              </a:rPr>
              <a:t>.                                                Dr. Omar Salman </a:t>
            </a:r>
            <a:r>
              <a:rPr lang="en-US" sz="1200" b="1" dirty="0" err="1">
                <a:solidFill>
                  <a:srgbClr val="002060"/>
                </a:solidFill>
              </a:rPr>
              <a:t>Sabbar</a:t>
            </a:r>
            <a:r>
              <a:rPr lang="en-US" sz="1200" b="1" dirty="0">
                <a:solidFill>
                  <a:srgbClr val="002060"/>
                </a:solidFill>
              </a:rPr>
              <a:t>.                                 Dr. Ahmed Sami</a:t>
            </a:r>
          </a:p>
          <a:p>
            <a:pPr lvl="0"/>
            <a:r>
              <a:rPr lang="en-US" sz="1200" b="1" dirty="0">
                <a:solidFill>
                  <a:srgbClr val="002060"/>
                </a:solidFill>
              </a:rPr>
              <a:t>Dr. Miami </a:t>
            </a:r>
            <a:r>
              <a:rPr lang="en-US" sz="1200" b="1" dirty="0" err="1">
                <a:solidFill>
                  <a:srgbClr val="002060"/>
                </a:solidFill>
              </a:rPr>
              <a:t>Kadhim</a:t>
            </a:r>
            <a:r>
              <a:rPr lang="en-US" sz="1200" b="1" dirty="0">
                <a:solidFill>
                  <a:srgbClr val="002060"/>
                </a:solidFill>
              </a:rPr>
              <a:t> Yousif.                                          Dr. </a:t>
            </a:r>
            <a:r>
              <a:rPr lang="en-US" sz="1200" b="1" dirty="0" err="1">
                <a:solidFill>
                  <a:srgbClr val="002060"/>
                </a:solidFill>
              </a:rPr>
              <a:t>Dhagem</a:t>
            </a:r>
            <a:r>
              <a:rPr lang="en-US" sz="1200" b="1" dirty="0">
                <a:solidFill>
                  <a:srgbClr val="002060"/>
                </a:solidFill>
              </a:rPr>
              <a:t> Emad.                                            Dr. Mohammed Salim</a:t>
            </a:r>
          </a:p>
          <a:p>
            <a:pPr lvl="0"/>
            <a:r>
              <a:rPr lang="en-US" sz="1200" b="1" dirty="0">
                <a:solidFill>
                  <a:srgbClr val="002060"/>
                </a:solidFill>
              </a:rPr>
              <a:t>Dr.  Dr. Ahmed Mohammed.                                     Dr. Ahmed Ibrahim                                           Dr. </a:t>
            </a:r>
            <a:r>
              <a:rPr lang="en-US" sz="1200" b="1" dirty="0" err="1">
                <a:solidFill>
                  <a:srgbClr val="002060"/>
                </a:solidFill>
              </a:rPr>
              <a:t>waleed</a:t>
            </a:r>
            <a:endParaRPr lang="en-US" sz="1200" b="1" dirty="0">
              <a:solidFill>
                <a:srgbClr val="002060"/>
              </a:solidFill>
            </a:endParaRPr>
          </a:p>
          <a:p>
            <a:pPr lvl="0"/>
            <a:r>
              <a:rPr lang="en-US" sz="1200" b="1" dirty="0">
                <a:solidFill>
                  <a:srgbClr val="002060"/>
                </a:solidFill>
              </a:rPr>
              <a:t>Dr. </a:t>
            </a:r>
            <a:r>
              <a:rPr lang="en-US" sz="1200" b="1" dirty="0" err="1">
                <a:solidFill>
                  <a:srgbClr val="002060"/>
                </a:solidFill>
              </a:rPr>
              <a:t>Falih</a:t>
            </a:r>
            <a:r>
              <a:rPr lang="en-US" sz="1200" b="1" dirty="0">
                <a:solidFill>
                  <a:srgbClr val="002060"/>
                </a:solidFill>
              </a:rPr>
              <a:t> </a:t>
            </a:r>
            <a:r>
              <a:rPr lang="en-US" sz="1200" b="1" dirty="0" err="1">
                <a:solidFill>
                  <a:srgbClr val="002060"/>
                </a:solidFill>
              </a:rPr>
              <a:t>Weheed</a:t>
            </a:r>
            <a:r>
              <a:rPr lang="en-US" sz="1200" b="1" dirty="0">
                <a:solidFill>
                  <a:srgbClr val="002060"/>
                </a:solidFill>
              </a:rPr>
              <a:t>                                                        Dr. </a:t>
            </a:r>
            <a:r>
              <a:rPr lang="en-US" sz="1200" b="1" dirty="0" err="1">
                <a:solidFill>
                  <a:srgbClr val="002060"/>
                </a:solidFill>
              </a:rPr>
              <a:t>Raed</a:t>
            </a:r>
            <a:r>
              <a:rPr lang="en-US" sz="1200" b="1" dirty="0">
                <a:solidFill>
                  <a:srgbClr val="002060"/>
                </a:solidFill>
              </a:rPr>
              <a:t> </a:t>
            </a:r>
            <a:r>
              <a:rPr lang="en-US" sz="1200" b="1" dirty="0" err="1">
                <a:solidFill>
                  <a:srgbClr val="002060"/>
                </a:solidFill>
              </a:rPr>
              <a:t>Jassib</a:t>
            </a:r>
            <a:r>
              <a:rPr lang="en-US" sz="1200" b="1" dirty="0">
                <a:solidFill>
                  <a:srgbClr val="002060"/>
                </a:solidFill>
              </a:rPr>
              <a:t>                                                      </a:t>
            </a:r>
          </a:p>
          <a:p>
            <a:r>
              <a:rPr lang="en-US" sz="3200" dirty="0"/>
              <a:t> </a:t>
            </a:r>
          </a:p>
          <a:p>
            <a:pPr>
              <a:lnSpc>
                <a:spcPct val="107000"/>
              </a:lnSpc>
              <a:spcAft>
                <a:spcPts val="800"/>
              </a:spcAft>
            </a:pPr>
            <a:r>
              <a:rPr lang="en-US" sz="4400" b="1" dirty="0">
                <a:solidFill>
                  <a:srgbClr val="FF0000"/>
                </a:solidFill>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800"/>
              </a:spcAft>
            </a:pPr>
            <a:endParaRPr lang="en-US" sz="4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4269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92002C5B-8466-4CE7-9A47-914C558F32E0}"/>
              </a:ext>
            </a:extLst>
          </p:cNvPr>
          <p:cNvSpPr/>
          <p:nvPr/>
        </p:nvSpPr>
        <p:spPr>
          <a:xfrm>
            <a:off x="426869" y="1112696"/>
            <a:ext cx="7995424" cy="5536900"/>
          </a:xfrm>
          <a:prstGeom prst="rect">
            <a:avLst/>
          </a:prstGeom>
        </p:spPr>
        <p:txBody>
          <a:bodyPr wrap="square">
            <a:spAutoFit/>
          </a:bodyPr>
          <a:lstStyle/>
          <a:p>
            <a:pPr marL="342900" lvl="0" indent="-342900">
              <a:lnSpc>
                <a:spcPct val="107000"/>
              </a:lnSpc>
              <a:buFont typeface="+mj-lt"/>
              <a:buAutoNum type="arabicPeriod"/>
              <a:tabLst>
                <a:tab pos="457200" algn="l"/>
              </a:tabLst>
            </a:pPr>
            <a:r>
              <a:rPr lang="en-US" sz="3600" b="1" dirty="0">
                <a:latin typeface="inherit"/>
                <a:ea typeface="Times New Roman" panose="02020603050405020304" pitchFamily="18" charset="0"/>
                <a:cs typeface="Helvetica" panose="020B0604020202020204" pitchFamily="34" charset="0"/>
              </a:rPr>
              <a:t>LO.1 </a:t>
            </a:r>
            <a:r>
              <a:rPr lang="en-US" sz="3600" b="1" dirty="0">
                <a:solidFill>
                  <a:srgbClr val="FF0000"/>
                </a:solidFill>
                <a:latin typeface="inherit"/>
                <a:ea typeface="Times New Roman" panose="02020603050405020304" pitchFamily="18" charset="0"/>
                <a:cs typeface="Helvetica" panose="020B0604020202020204" pitchFamily="34" charset="0"/>
              </a:rPr>
              <a:t> Difficulties about communicating with a child patient ……….cont’d</a:t>
            </a:r>
            <a:r>
              <a:rPr lang="en-US" sz="2400" b="1" dirty="0">
                <a:solidFill>
                  <a:srgbClr val="3B3835"/>
                </a:solidFill>
                <a:latin typeface="inherit"/>
                <a:ea typeface="Times New Roman" panose="02020603050405020304" pitchFamily="18" charset="0"/>
                <a:cs typeface="Helvetica" panose="020B0604020202020204" pitchFamily="34" charset="0"/>
              </a:rPr>
              <a:t> </a:t>
            </a:r>
          </a:p>
          <a:p>
            <a:pPr marL="342900" lvl="0" indent="-342900">
              <a:lnSpc>
                <a:spcPct val="107000"/>
              </a:lnSpc>
              <a:buFont typeface="+mj-lt"/>
              <a:buAutoNum type="arabicPeriod"/>
              <a:tabLst>
                <a:tab pos="457200" algn="l"/>
              </a:tabLst>
            </a:pPr>
            <a:endParaRPr lang="en-US" sz="2400" b="1" dirty="0">
              <a:solidFill>
                <a:srgbClr val="3B3835"/>
              </a:solidFill>
              <a:latin typeface="inherit"/>
              <a:ea typeface="Times New Roman" panose="02020603050405020304" pitchFamily="18" charset="0"/>
              <a:cs typeface="Helvetica" panose="020B0604020202020204" pitchFamily="34" charset="0"/>
            </a:endParaRPr>
          </a:p>
          <a:p>
            <a:pPr lvl="0">
              <a:lnSpc>
                <a:spcPct val="107000"/>
              </a:lnSpc>
              <a:tabLst>
                <a:tab pos="457200" algn="l"/>
              </a:tabLst>
            </a:pPr>
            <a:r>
              <a:rPr lang="en-US" sz="2400" b="1" dirty="0">
                <a:solidFill>
                  <a:srgbClr val="3B3835"/>
                </a:solidFill>
                <a:latin typeface="inherit"/>
                <a:ea typeface="Times New Roman" panose="02020603050405020304" pitchFamily="18" charset="0"/>
                <a:cs typeface="Helvetica" panose="020B0604020202020204" pitchFamily="34" charset="0"/>
              </a:rPr>
              <a:t>5. Childish behavior or tantrums </a:t>
            </a:r>
          </a:p>
          <a:p>
            <a:pPr lvl="0">
              <a:lnSpc>
                <a:spcPct val="107000"/>
              </a:lnSpc>
              <a:tabLst>
                <a:tab pos="457200" algn="l"/>
              </a:tabLst>
            </a:pPr>
            <a:r>
              <a:rPr lang="en-US" sz="2400" b="1" dirty="0">
                <a:solidFill>
                  <a:srgbClr val="3B3835"/>
                </a:solidFill>
                <a:latin typeface="inherit"/>
                <a:ea typeface="Times New Roman" panose="02020603050405020304" pitchFamily="18" charset="0"/>
                <a:cs typeface="Helvetica" panose="020B0604020202020204" pitchFamily="34" charset="0"/>
              </a:rPr>
              <a:t>6.  Extra sympathy from the doctor</a:t>
            </a:r>
            <a:endParaRPr lang="en-US" sz="2400" b="1" dirty="0">
              <a:solidFill>
                <a:srgbClr val="3B3835"/>
              </a:solidFill>
              <a:latin typeface="Calibri" panose="020F0502020204030204" pitchFamily="34" charset="0"/>
              <a:ea typeface="Calibri" panose="020F0502020204030204" pitchFamily="34" charset="0"/>
              <a:cs typeface="Arial" panose="020B0604020202020204" pitchFamily="34" charset="0"/>
            </a:endParaRPr>
          </a:p>
          <a:p>
            <a:pPr lvl="0"/>
            <a:r>
              <a:rPr lang="en-US" sz="2400" b="1" dirty="0">
                <a:solidFill>
                  <a:srgbClr val="3B3835"/>
                </a:solidFill>
                <a:latin typeface="inherit"/>
                <a:ea typeface="Times New Roman" panose="02020603050405020304" pitchFamily="18" charset="0"/>
                <a:cs typeface="Helvetica" panose="020B0604020202020204" pitchFamily="34" charset="0"/>
              </a:rPr>
              <a:t>7. Some medical procedures special difficulties </a:t>
            </a:r>
          </a:p>
          <a:p>
            <a:pPr lvl="0"/>
            <a:r>
              <a:rPr lang="en-US" sz="2400" b="1" dirty="0">
                <a:solidFill>
                  <a:srgbClr val="3B3835"/>
                </a:solidFill>
                <a:latin typeface="inherit"/>
                <a:cs typeface="Helvetica" panose="020B0604020202020204" pitchFamily="34" charset="0"/>
              </a:rPr>
              <a:t>8. </a:t>
            </a:r>
            <a:r>
              <a:rPr lang="en-US" sz="2400" b="1" dirty="0">
                <a:solidFill>
                  <a:prstClr val="black"/>
                </a:solidFill>
              </a:rPr>
              <a:t>Parents overwhelmed fears</a:t>
            </a:r>
          </a:p>
          <a:p>
            <a:pPr lvl="0"/>
            <a:r>
              <a:rPr lang="en-US" sz="2400" b="1" dirty="0">
                <a:solidFill>
                  <a:srgbClr val="3B3835"/>
                </a:solidFill>
                <a:latin typeface="inherit"/>
                <a:ea typeface="Times New Roman" panose="02020603050405020304" pitchFamily="18" charset="0"/>
                <a:cs typeface="Helvetica" panose="020B0604020202020204" pitchFamily="34" charset="0"/>
              </a:rPr>
              <a:t>9. Using children’s own language</a:t>
            </a:r>
          </a:p>
          <a:p>
            <a:pPr lvl="0"/>
            <a:r>
              <a:rPr lang="en-US" sz="2400" b="1" dirty="0">
                <a:solidFill>
                  <a:prstClr val="black"/>
                </a:solidFill>
              </a:rPr>
              <a:t> </a:t>
            </a:r>
            <a:endParaRPr lang="en-US" sz="3600" b="1" dirty="0">
              <a:solidFill>
                <a:srgbClr val="FF0000"/>
              </a:solidFill>
              <a:latin typeface="inherit"/>
              <a:ea typeface="Times New Roman" panose="02020603050405020304" pitchFamily="18" charset="0"/>
              <a:cs typeface="Helvetica" panose="020B0604020202020204" pitchFamily="34" charset="0"/>
            </a:endParaRPr>
          </a:p>
          <a:p>
            <a:pPr marR="0" lvl="0">
              <a:lnSpc>
                <a:spcPct val="107000"/>
              </a:lnSpc>
              <a:spcBef>
                <a:spcPts val="0"/>
              </a:spcBef>
              <a:spcAft>
                <a:spcPts val="0"/>
              </a:spcAft>
              <a:tabLst>
                <a:tab pos="457200" algn="l"/>
              </a:tabLst>
            </a:pPr>
            <a:endParaRPr lang="en-US" sz="3600" b="1" dirty="0">
              <a:solidFill>
                <a:srgbClr val="FF0000"/>
              </a:solidFill>
              <a:latin typeface="inherit"/>
              <a:ea typeface="Calibri" panose="020F0502020204030204" pitchFamily="34" charset="0"/>
              <a:cs typeface="Helvetica" panose="020B0604020202020204" pitchFamily="34" charset="0"/>
            </a:endParaRPr>
          </a:p>
          <a:p>
            <a:pPr marR="0" lvl="0">
              <a:lnSpc>
                <a:spcPct val="107000"/>
              </a:lnSpc>
              <a:spcBef>
                <a:spcPts val="0"/>
              </a:spcBef>
              <a:spcAft>
                <a:spcPts val="0"/>
              </a:spcAft>
              <a:tabLst>
                <a:tab pos="457200" algn="l"/>
              </a:tabLst>
            </a:pPr>
            <a:endParaRPr lang="en-US" sz="2000" dirty="0">
              <a:solidFill>
                <a:srgbClr val="3B3835"/>
              </a:solidFill>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tabLst>
                <a:tab pos="457200" algn="l"/>
              </a:tabLst>
            </a:pPr>
            <a:r>
              <a:rPr lang="en-US" dirty="0">
                <a:solidFill>
                  <a:srgbClr val="3B3835"/>
                </a:solidFill>
                <a:latin typeface="inherit"/>
                <a:ea typeface="Times New Roman" panose="02020603050405020304" pitchFamily="18" charset="0"/>
                <a:cs typeface="Helvetica" panose="020B0604020202020204" pitchFamily="34" charset="0"/>
              </a:rPr>
              <a:t> </a:t>
            </a:r>
            <a:endParaRPr lang="en-US" sz="2400" b="1" dirty="0">
              <a:solidFill>
                <a:srgbClr val="3B3835"/>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tabLst>
                <a:tab pos="457200" algn="l"/>
              </a:tabLst>
            </a:pPr>
            <a:endParaRPr lang="en-US" sz="2400" b="1" dirty="0"/>
          </a:p>
        </p:txBody>
      </p:sp>
    </p:spTree>
    <p:extLst>
      <p:ext uri="{BB962C8B-B14F-4D97-AF65-F5344CB8AC3E}">
        <p14:creationId xmlns:p14="http://schemas.microsoft.com/office/powerpoint/2010/main" val="2748861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D470936E-B87C-4EAB-B631-2D20810AA351}"/>
              </a:ext>
            </a:extLst>
          </p:cNvPr>
          <p:cNvSpPr/>
          <p:nvPr/>
        </p:nvSpPr>
        <p:spPr>
          <a:xfrm>
            <a:off x="443556" y="779760"/>
            <a:ext cx="8548044" cy="707886"/>
          </a:xfrm>
          <a:prstGeom prst="rect">
            <a:avLst/>
          </a:prstGeom>
        </p:spPr>
        <p:txBody>
          <a:bodyPr wrap="square">
            <a:spAutoFit/>
          </a:bodyPr>
          <a:lstStyle/>
          <a:p>
            <a:r>
              <a:rPr lang="en-US" sz="4000" b="1" dirty="0">
                <a:solidFill>
                  <a:srgbClr val="FF0000"/>
                </a:solidFill>
                <a:latin typeface="inherit"/>
                <a:ea typeface="Times New Roman" panose="02020603050405020304" pitchFamily="18" charset="0"/>
                <a:cs typeface="Helvetica" panose="020B0604020202020204" pitchFamily="34" charset="0"/>
              </a:rPr>
              <a:t>How can we pass these difficulties</a:t>
            </a:r>
            <a:endParaRPr lang="en-US" sz="4000" b="1" dirty="0">
              <a:solidFill>
                <a:srgbClr val="FF0000"/>
              </a:solidFill>
            </a:endParaRPr>
          </a:p>
        </p:txBody>
      </p:sp>
      <p:sp>
        <p:nvSpPr>
          <p:cNvPr id="3" name="Rectangle 2">
            <a:extLst>
              <a:ext uri="{FF2B5EF4-FFF2-40B4-BE49-F238E27FC236}">
                <a16:creationId xmlns:a16="http://schemas.microsoft.com/office/drawing/2014/main" id="{1ADBF2F1-9E06-4037-BF28-1F97D6E97CDA}"/>
              </a:ext>
            </a:extLst>
          </p:cNvPr>
          <p:cNvSpPr/>
          <p:nvPr/>
        </p:nvSpPr>
        <p:spPr>
          <a:xfrm>
            <a:off x="588723" y="2274838"/>
            <a:ext cx="8402877" cy="2246769"/>
          </a:xfrm>
          <a:prstGeom prst="rect">
            <a:avLst/>
          </a:prstGeom>
        </p:spPr>
        <p:txBody>
          <a:bodyPr wrap="square">
            <a:spAutoFit/>
          </a:bodyPr>
          <a:lstStyle/>
          <a:p>
            <a:pPr lvl="0"/>
            <a:r>
              <a:rPr lang="en-US" sz="2800" b="1" dirty="0"/>
              <a:t>* Adjust to child cognitive and physical level</a:t>
            </a:r>
          </a:p>
          <a:p>
            <a:pPr lvl="0"/>
            <a:r>
              <a:rPr lang="en-US" sz="2800" b="1" dirty="0"/>
              <a:t>* Attention to not to talk down to children</a:t>
            </a:r>
          </a:p>
          <a:p>
            <a:pPr lvl="0"/>
            <a:r>
              <a:rPr lang="en-US" sz="2800" b="1" dirty="0"/>
              <a:t>* Try to get the children’s confidence before touch</a:t>
            </a:r>
          </a:p>
          <a:p>
            <a:pPr lvl="0"/>
            <a:r>
              <a:rPr lang="en-US" sz="2800" b="1" dirty="0"/>
              <a:t>* Don’t allow the child to worry</a:t>
            </a:r>
          </a:p>
          <a:p>
            <a:pPr lvl="0"/>
            <a:r>
              <a:rPr lang="en-US" sz="2800" b="1" dirty="0"/>
              <a:t>* Explain procedures before you do </a:t>
            </a:r>
          </a:p>
        </p:txBody>
      </p:sp>
    </p:spTree>
    <p:extLst>
      <p:ext uri="{BB962C8B-B14F-4D97-AF65-F5344CB8AC3E}">
        <p14:creationId xmlns:p14="http://schemas.microsoft.com/office/powerpoint/2010/main" val="2339758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3" name="Rectangle 2">
            <a:extLst>
              <a:ext uri="{FF2B5EF4-FFF2-40B4-BE49-F238E27FC236}">
                <a16:creationId xmlns:a16="http://schemas.microsoft.com/office/drawing/2014/main" id="{99BAA651-E0BC-4EE6-BB23-B5970687E041}"/>
              </a:ext>
            </a:extLst>
          </p:cNvPr>
          <p:cNvSpPr/>
          <p:nvPr/>
        </p:nvSpPr>
        <p:spPr>
          <a:xfrm>
            <a:off x="363256" y="1446922"/>
            <a:ext cx="8628344" cy="3108543"/>
          </a:xfrm>
          <a:prstGeom prst="rect">
            <a:avLst/>
          </a:prstGeom>
        </p:spPr>
        <p:txBody>
          <a:bodyPr wrap="square">
            <a:spAutoFit/>
          </a:bodyPr>
          <a:lstStyle/>
          <a:p>
            <a:pPr lvl="0"/>
            <a:r>
              <a:rPr lang="en-US" sz="2800" b="1" dirty="0"/>
              <a:t>* Check understanding. Repeat and clarify.  Regularly check understanding </a:t>
            </a:r>
          </a:p>
          <a:p>
            <a:pPr lvl="0"/>
            <a:r>
              <a:rPr lang="en-US" sz="2800" b="1" dirty="0"/>
              <a:t>* Be calm even if the child began to cry  </a:t>
            </a:r>
          </a:p>
          <a:p>
            <a:pPr lvl="0"/>
            <a:r>
              <a:rPr lang="en-US" sz="2800" b="1" dirty="0"/>
              <a:t>* Don’t leave the child alone </a:t>
            </a:r>
          </a:p>
          <a:p>
            <a:pPr lvl="0"/>
            <a:r>
              <a:rPr lang="en-US" sz="2800" b="1" dirty="0"/>
              <a:t>* Give realistic hope. Don’t lie </a:t>
            </a:r>
          </a:p>
          <a:p>
            <a:r>
              <a:rPr lang="en-US" sz="2800" b="1" dirty="0"/>
              <a:t>* Always be flexible to interact with children at their different stages of development</a:t>
            </a:r>
          </a:p>
        </p:txBody>
      </p:sp>
    </p:spTree>
    <p:extLst>
      <p:ext uri="{BB962C8B-B14F-4D97-AF65-F5344CB8AC3E}">
        <p14:creationId xmlns:p14="http://schemas.microsoft.com/office/powerpoint/2010/main" val="218862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4" name="Rectangle 3">
            <a:extLst>
              <a:ext uri="{FF2B5EF4-FFF2-40B4-BE49-F238E27FC236}">
                <a16:creationId xmlns:a16="http://schemas.microsoft.com/office/drawing/2014/main" id="{D3E8401D-2FB2-43E7-80E5-494930C280FB}"/>
              </a:ext>
            </a:extLst>
          </p:cNvPr>
          <p:cNvSpPr/>
          <p:nvPr/>
        </p:nvSpPr>
        <p:spPr>
          <a:xfrm>
            <a:off x="152400" y="1138336"/>
            <a:ext cx="8991600" cy="4862870"/>
          </a:xfrm>
          <a:prstGeom prst="rect">
            <a:avLst/>
          </a:prstGeom>
        </p:spPr>
        <p:txBody>
          <a:bodyPr wrap="square">
            <a:spAutoFit/>
          </a:bodyPr>
          <a:lstStyle/>
          <a:p>
            <a:pPr lvl="0"/>
            <a:r>
              <a:rPr lang="en-US" sz="4000" b="1" dirty="0">
                <a:solidFill>
                  <a:srgbClr val="4472C4"/>
                </a:solidFill>
              </a:rPr>
              <a:t>Communicating with children has some particular requirements which include the following</a:t>
            </a:r>
            <a:r>
              <a:rPr lang="en-US" b="1" dirty="0">
                <a:solidFill>
                  <a:srgbClr val="4472C4"/>
                </a:solidFill>
              </a:rPr>
              <a:t>:</a:t>
            </a:r>
          </a:p>
          <a:p>
            <a:pPr lvl="0"/>
            <a:r>
              <a:rPr lang="en-US" sz="4000" b="1" dirty="0">
                <a:solidFill>
                  <a:srgbClr val="00B050"/>
                </a:solidFill>
              </a:rPr>
              <a:t>Physical environment</a:t>
            </a:r>
            <a:r>
              <a:rPr lang="en-US" sz="2400" b="1" dirty="0">
                <a:solidFill>
                  <a:prstClr val="black"/>
                </a:solidFill>
              </a:rPr>
              <a:t>: </a:t>
            </a:r>
          </a:p>
          <a:p>
            <a:pPr lvl="0"/>
            <a:r>
              <a:rPr lang="en-US" sz="3200" b="1" dirty="0">
                <a:solidFill>
                  <a:prstClr val="black"/>
                </a:solidFill>
              </a:rPr>
              <a:t>Even the whole place! Child oriented</a:t>
            </a:r>
            <a:r>
              <a:rPr lang="en-US" sz="3200" dirty="0">
                <a:solidFill>
                  <a:prstClr val="black"/>
                </a:solidFill>
              </a:rPr>
              <a:t>.</a:t>
            </a:r>
          </a:p>
          <a:p>
            <a:pPr lvl="0"/>
            <a:r>
              <a:rPr lang="en-US" sz="3200" b="1" dirty="0">
                <a:solidFill>
                  <a:prstClr val="black"/>
                </a:solidFill>
              </a:rPr>
              <a:t>Colored walls, Play material. Furniture “Child-oriented”,   colored stethoscopes </a:t>
            </a:r>
            <a:endParaRPr lang="en-US" sz="3200" b="1" dirty="0">
              <a:solidFill>
                <a:srgbClr val="FF0000"/>
              </a:solidFill>
            </a:endParaRPr>
          </a:p>
          <a:p>
            <a:pPr lvl="0"/>
            <a:endParaRPr lang="en-US" b="1" dirty="0">
              <a:solidFill>
                <a:srgbClr val="4472C4"/>
              </a:solidFill>
            </a:endParaRPr>
          </a:p>
          <a:p>
            <a:pPr lvl="0"/>
            <a:endParaRPr lang="en-US" b="1" dirty="0">
              <a:solidFill>
                <a:srgbClr val="4472C4"/>
              </a:solidFill>
            </a:endParaRPr>
          </a:p>
          <a:p>
            <a:pPr lvl="0"/>
            <a:r>
              <a:rPr lang="en-US" dirty="0">
                <a:solidFill>
                  <a:prstClr val="black"/>
                </a:solidFill>
              </a:rPr>
              <a:t> </a:t>
            </a:r>
          </a:p>
        </p:txBody>
      </p:sp>
    </p:spTree>
    <p:extLst>
      <p:ext uri="{BB962C8B-B14F-4D97-AF65-F5344CB8AC3E}">
        <p14:creationId xmlns:p14="http://schemas.microsoft.com/office/powerpoint/2010/main" val="2241324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4" name="Rectangle 3">
            <a:extLst>
              <a:ext uri="{FF2B5EF4-FFF2-40B4-BE49-F238E27FC236}">
                <a16:creationId xmlns:a16="http://schemas.microsoft.com/office/drawing/2014/main" id="{D3E8401D-2FB2-43E7-80E5-494930C280FB}"/>
              </a:ext>
            </a:extLst>
          </p:cNvPr>
          <p:cNvSpPr/>
          <p:nvPr/>
        </p:nvSpPr>
        <p:spPr>
          <a:xfrm>
            <a:off x="152400" y="1138336"/>
            <a:ext cx="8991600" cy="1415772"/>
          </a:xfrm>
          <a:prstGeom prst="rect">
            <a:avLst/>
          </a:prstGeom>
        </p:spPr>
        <p:txBody>
          <a:bodyPr wrap="square">
            <a:spAutoFit/>
          </a:bodyPr>
          <a:lstStyle/>
          <a:p>
            <a:pPr lvl="0"/>
            <a:r>
              <a:rPr lang="en-US" sz="3200" b="1" dirty="0">
                <a:solidFill>
                  <a:prstClr val="black"/>
                </a:solidFill>
              </a:rPr>
              <a:t> </a:t>
            </a:r>
            <a:endParaRPr lang="en-US" sz="3200" b="1" dirty="0">
              <a:solidFill>
                <a:srgbClr val="FF0000"/>
              </a:solidFill>
            </a:endParaRPr>
          </a:p>
          <a:p>
            <a:pPr lvl="0"/>
            <a:endParaRPr lang="en-US" b="1" dirty="0">
              <a:solidFill>
                <a:srgbClr val="4472C4"/>
              </a:solidFill>
            </a:endParaRPr>
          </a:p>
          <a:p>
            <a:pPr lvl="0"/>
            <a:endParaRPr lang="en-US" b="1" dirty="0">
              <a:solidFill>
                <a:srgbClr val="4472C4"/>
              </a:solidFill>
            </a:endParaRPr>
          </a:p>
          <a:p>
            <a:pPr lvl="0"/>
            <a:r>
              <a:rPr lang="en-US" dirty="0">
                <a:solidFill>
                  <a:prstClr val="black"/>
                </a:solidFill>
              </a:rPr>
              <a:t> </a:t>
            </a:r>
          </a:p>
        </p:txBody>
      </p:sp>
      <p:pic>
        <p:nvPicPr>
          <p:cNvPr id="2" name="Picture 1">
            <a:extLst>
              <a:ext uri="{FF2B5EF4-FFF2-40B4-BE49-F238E27FC236}">
                <a16:creationId xmlns:a16="http://schemas.microsoft.com/office/drawing/2014/main" id="{F7B2DE0B-3589-4655-91EA-444462DD942C}"/>
              </a:ext>
            </a:extLst>
          </p:cNvPr>
          <p:cNvPicPr>
            <a:picLocks noChangeAspect="1"/>
          </p:cNvPicPr>
          <p:nvPr/>
        </p:nvPicPr>
        <p:blipFill>
          <a:blip r:embed="rId4"/>
          <a:stretch>
            <a:fillRect/>
          </a:stretch>
        </p:blipFill>
        <p:spPr>
          <a:xfrm>
            <a:off x="0" y="779759"/>
            <a:ext cx="9143999" cy="5550041"/>
          </a:xfrm>
          <a:prstGeom prst="rect">
            <a:avLst/>
          </a:prstGeom>
        </p:spPr>
      </p:pic>
    </p:spTree>
    <p:extLst>
      <p:ext uri="{BB962C8B-B14F-4D97-AF65-F5344CB8AC3E}">
        <p14:creationId xmlns:p14="http://schemas.microsoft.com/office/powerpoint/2010/main" val="121046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0AF0277C-8674-4360-9B94-DB36E05A0D64}"/>
              </a:ext>
            </a:extLst>
          </p:cNvPr>
          <p:cNvSpPr/>
          <p:nvPr/>
        </p:nvSpPr>
        <p:spPr>
          <a:xfrm>
            <a:off x="152400" y="779760"/>
            <a:ext cx="8991600" cy="4585871"/>
          </a:xfrm>
          <a:prstGeom prst="rect">
            <a:avLst/>
          </a:prstGeom>
        </p:spPr>
        <p:txBody>
          <a:bodyPr wrap="square">
            <a:spAutoFit/>
          </a:bodyPr>
          <a:lstStyle/>
          <a:p>
            <a:pPr lvl="0"/>
            <a:r>
              <a:rPr lang="en-US" sz="2400" b="1" dirty="0"/>
              <a:t> </a:t>
            </a:r>
            <a:endParaRPr lang="en-US" sz="2400" b="1" dirty="0">
              <a:solidFill>
                <a:srgbClr val="FF0000"/>
              </a:solidFill>
            </a:endParaRPr>
          </a:p>
          <a:p>
            <a:r>
              <a:rPr lang="en-US" sz="2800" b="1" dirty="0">
                <a:solidFill>
                  <a:srgbClr val="FF0000"/>
                </a:solidFill>
              </a:rPr>
              <a:t>Building rapport: </a:t>
            </a:r>
          </a:p>
          <a:p>
            <a:r>
              <a:rPr lang="en-US" sz="2400" b="1" dirty="0"/>
              <a:t>Introduce yourself, greet the patient and parents</a:t>
            </a:r>
          </a:p>
          <a:p>
            <a:r>
              <a:rPr lang="en-US" sz="2400" b="1" dirty="0"/>
              <a:t>Learn and use their preferred name. </a:t>
            </a:r>
          </a:p>
          <a:p>
            <a:r>
              <a:rPr lang="en-US" sz="2400" b="1" dirty="0"/>
              <a:t>Keep children as physically and emotionally comfortable as possible, e.g. by sitting on the ground, through play etc.</a:t>
            </a:r>
          </a:p>
          <a:p>
            <a:r>
              <a:rPr lang="en-US" sz="2400" b="1" dirty="0"/>
              <a:t>Get to the child’s eye level</a:t>
            </a:r>
          </a:p>
          <a:p>
            <a:r>
              <a:rPr lang="en-US" sz="2400" b="1" dirty="0"/>
              <a:t>Try to relieve fear and anxiety as early and as much as possible</a:t>
            </a:r>
          </a:p>
          <a:p>
            <a:r>
              <a:rPr lang="en-US" sz="2400" b="1" dirty="0"/>
              <a:t>Ask about hobbies and interest before addressing medical problems</a:t>
            </a:r>
          </a:p>
          <a:p>
            <a:r>
              <a:rPr lang="en-US" sz="2400" b="1" dirty="0"/>
              <a:t> </a:t>
            </a:r>
          </a:p>
          <a:p>
            <a:endParaRPr lang="en-US" sz="2400" b="1" dirty="0"/>
          </a:p>
          <a:p>
            <a:endParaRPr lang="en-US" sz="2400" b="1" dirty="0"/>
          </a:p>
        </p:txBody>
      </p:sp>
      <p:pic>
        <p:nvPicPr>
          <p:cNvPr id="3" name="Picture 2">
            <a:extLst>
              <a:ext uri="{FF2B5EF4-FFF2-40B4-BE49-F238E27FC236}">
                <a16:creationId xmlns:a16="http://schemas.microsoft.com/office/drawing/2014/main" id="{3129F478-D5C6-49EB-A54E-9B0BC49EBAA0}"/>
              </a:ext>
            </a:extLst>
          </p:cNvPr>
          <p:cNvPicPr>
            <a:picLocks noChangeAspect="1"/>
          </p:cNvPicPr>
          <p:nvPr/>
        </p:nvPicPr>
        <p:blipFill>
          <a:blip r:embed="rId4"/>
          <a:stretch>
            <a:fillRect/>
          </a:stretch>
        </p:blipFill>
        <p:spPr>
          <a:xfrm>
            <a:off x="3867016" y="4240385"/>
            <a:ext cx="2276475" cy="2009775"/>
          </a:xfrm>
          <a:prstGeom prst="rect">
            <a:avLst/>
          </a:prstGeom>
        </p:spPr>
      </p:pic>
    </p:spTree>
    <p:extLst>
      <p:ext uri="{BB962C8B-B14F-4D97-AF65-F5344CB8AC3E}">
        <p14:creationId xmlns:p14="http://schemas.microsoft.com/office/powerpoint/2010/main" val="4280437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3DC769D6-A6E9-4EDA-B828-79CF6A125184}"/>
              </a:ext>
            </a:extLst>
          </p:cNvPr>
          <p:cNvSpPr/>
          <p:nvPr/>
        </p:nvSpPr>
        <p:spPr>
          <a:xfrm>
            <a:off x="152400" y="1057582"/>
            <a:ext cx="8839200" cy="3197798"/>
          </a:xfrm>
          <a:prstGeom prst="rect">
            <a:avLst/>
          </a:prstGeom>
        </p:spPr>
        <p:txBody>
          <a:bodyPr wrap="square">
            <a:spAutoFit/>
          </a:bodyPr>
          <a:lstStyle/>
          <a:p>
            <a:r>
              <a:rPr lang="en-US" sz="2400" b="1" dirty="0"/>
              <a:t>Nonverbal communications: </a:t>
            </a:r>
            <a:r>
              <a:rPr lang="en-US" sz="2400" b="1" dirty="0">
                <a:solidFill>
                  <a:srgbClr val="0070C0"/>
                </a:solidFill>
              </a:rPr>
              <a:t>What your face and body say are every bit as important as what your mouth says.</a:t>
            </a:r>
          </a:p>
          <a:p>
            <a:r>
              <a:rPr lang="en-US" sz="2400" b="1" dirty="0"/>
              <a:t> * </a:t>
            </a:r>
            <a:r>
              <a:rPr lang="en-US" sz="2800" b="1" dirty="0">
                <a:solidFill>
                  <a:prstClr val="black"/>
                </a:solidFill>
              </a:rPr>
              <a:t>smile</a:t>
            </a:r>
          </a:p>
          <a:p>
            <a:pPr lvl="0" defTabSz="914400">
              <a:lnSpc>
                <a:spcPct val="90000"/>
              </a:lnSpc>
              <a:spcBef>
                <a:spcPts val="1000"/>
              </a:spcBef>
            </a:pPr>
            <a:r>
              <a:rPr lang="en-US" sz="2800" b="1" dirty="0">
                <a:solidFill>
                  <a:srgbClr val="00B050"/>
                </a:solidFill>
              </a:rPr>
              <a:t>(Smiles are powerful communication tools)</a:t>
            </a:r>
          </a:p>
          <a:p>
            <a:pPr lvl="0" defTabSz="914400">
              <a:lnSpc>
                <a:spcPct val="90000"/>
              </a:lnSpc>
              <a:spcBef>
                <a:spcPts val="1000"/>
              </a:spcBef>
            </a:pPr>
            <a:r>
              <a:rPr lang="en-US" sz="2800" b="1" dirty="0">
                <a:solidFill>
                  <a:prstClr val="black"/>
                </a:solidFill>
              </a:rPr>
              <a:t> If you can make the child smile first, the parents’ smiles will follow soon after.</a:t>
            </a:r>
          </a:p>
          <a:p>
            <a:pPr lvl="0" defTabSz="914400">
              <a:lnSpc>
                <a:spcPct val="90000"/>
              </a:lnSpc>
              <a:spcBef>
                <a:spcPts val="1000"/>
              </a:spcBef>
            </a:pPr>
            <a:endParaRPr lang="en-US" sz="2800" b="1" dirty="0">
              <a:solidFill>
                <a:prstClr val="black"/>
              </a:solidFill>
            </a:endParaRPr>
          </a:p>
        </p:txBody>
      </p:sp>
      <p:pic>
        <p:nvPicPr>
          <p:cNvPr id="3" name="Picture 2">
            <a:extLst>
              <a:ext uri="{FF2B5EF4-FFF2-40B4-BE49-F238E27FC236}">
                <a16:creationId xmlns:a16="http://schemas.microsoft.com/office/drawing/2014/main" id="{10198D0B-51C3-45EE-858F-CD8F66F6F1C8}"/>
              </a:ext>
            </a:extLst>
          </p:cNvPr>
          <p:cNvPicPr>
            <a:picLocks noChangeAspect="1"/>
          </p:cNvPicPr>
          <p:nvPr/>
        </p:nvPicPr>
        <p:blipFill>
          <a:blip r:embed="rId4"/>
          <a:stretch>
            <a:fillRect/>
          </a:stretch>
        </p:blipFill>
        <p:spPr>
          <a:xfrm>
            <a:off x="1077238" y="3682652"/>
            <a:ext cx="6789107" cy="2365304"/>
          </a:xfrm>
          <a:prstGeom prst="rect">
            <a:avLst/>
          </a:prstGeom>
        </p:spPr>
      </p:pic>
    </p:spTree>
    <p:extLst>
      <p:ext uri="{BB962C8B-B14F-4D97-AF65-F5344CB8AC3E}">
        <p14:creationId xmlns:p14="http://schemas.microsoft.com/office/powerpoint/2010/main" val="2300271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Rectangle 2">
            <a:extLst>
              <a:ext uri="{FF2B5EF4-FFF2-40B4-BE49-F238E27FC236}">
                <a16:creationId xmlns:a16="http://schemas.microsoft.com/office/drawing/2014/main" id="{30E88309-CB08-45E8-8850-D4ED3480D8E3}"/>
              </a:ext>
            </a:extLst>
          </p:cNvPr>
          <p:cNvSpPr/>
          <p:nvPr/>
        </p:nvSpPr>
        <p:spPr>
          <a:xfrm>
            <a:off x="0" y="661800"/>
            <a:ext cx="8991600" cy="6530506"/>
          </a:xfrm>
          <a:prstGeom prst="rect">
            <a:avLst/>
          </a:prstGeom>
        </p:spPr>
        <p:txBody>
          <a:bodyPr wrap="square">
            <a:spAutoFit/>
          </a:bodyPr>
          <a:lstStyle/>
          <a:p>
            <a:pPr marL="228600" lvl="0" indent="-228600" defTabSz="914400">
              <a:lnSpc>
                <a:spcPct val="90000"/>
              </a:lnSpc>
              <a:spcBef>
                <a:spcPts val="1000"/>
              </a:spcBef>
              <a:buFont typeface="Arial" panose="020B0604020202020204" pitchFamily="34" charset="0"/>
              <a:buChar char="•"/>
            </a:pPr>
            <a:endParaRPr lang="en-US" sz="2800" b="1" dirty="0">
              <a:solidFill>
                <a:srgbClr val="3B3835"/>
              </a:solidFill>
              <a:latin typeface="inherit"/>
              <a:ea typeface="Times New Roman" panose="02020603050405020304" pitchFamily="18" charset="0"/>
              <a:cs typeface="Helvetica" panose="020B0604020202020204" pitchFamily="34" charset="0"/>
            </a:endParaRPr>
          </a:p>
          <a:p>
            <a:pPr marL="228600" lvl="0" indent="-228600" defTabSz="914400">
              <a:lnSpc>
                <a:spcPct val="90000"/>
              </a:lnSpc>
              <a:spcBef>
                <a:spcPts val="1000"/>
              </a:spcBef>
              <a:buFont typeface="Arial" panose="020B0604020202020204" pitchFamily="34" charset="0"/>
              <a:buChar char="•"/>
            </a:pPr>
            <a:r>
              <a:rPr lang="en-US" sz="3200" b="1">
                <a:solidFill>
                  <a:srgbClr val="3B3835"/>
                </a:solidFill>
                <a:latin typeface="inherit"/>
                <a:ea typeface="Times New Roman" panose="02020603050405020304" pitchFamily="18" charset="0"/>
                <a:cs typeface="Helvetica" panose="020B0604020202020204" pitchFamily="34" charset="0"/>
              </a:rPr>
              <a:t>Identify </a:t>
            </a:r>
            <a:r>
              <a:rPr lang="en-US" sz="3200" b="1" dirty="0">
                <a:solidFill>
                  <a:srgbClr val="3B3835"/>
                </a:solidFill>
                <a:latin typeface="inherit"/>
                <a:ea typeface="Times New Roman" panose="02020603050405020304" pitchFamily="18" charset="0"/>
                <a:cs typeface="Helvetica" panose="020B0604020202020204" pitchFamily="34" charset="0"/>
              </a:rPr>
              <a:t>the child’s and parent’s main concern </a:t>
            </a:r>
            <a:r>
              <a:rPr lang="en-US" sz="3200" b="1" dirty="0">
                <a:solidFill>
                  <a:srgbClr val="FF0000"/>
                </a:solidFill>
                <a:latin typeface="inherit"/>
                <a:ea typeface="Times New Roman" panose="02020603050405020304" pitchFamily="18" charset="0"/>
                <a:cs typeface="Helvetica" panose="020B0604020202020204" pitchFamily="34" charset="0"/>
              </a:rPr>
              <a:t>(invite)</a:t>
            </a:r>
            <a:endParaRPr lang="en-US" sz="3200" b="1" dirty="0">
              <a:solidFill>
                <a:srgbClr val="FF0000"/>
              </a:solidFill>
            </a:endParaRPr>
          </a:p>
          <a:p>
            <a:pPr marL="228600" lvl="0" indent="-228600" defTabSz="914400">
              <a:lnSpc>
                <a:spcPct val="90000"/>
              </a:lnSpc>
              <a:spcBef>
                <a:spcPts val="1000"/>
              </a:spcBef>
              <a:buFont typeface="Arial" panose="020B0604020202020204" pitchFamily="34" charset="0"/>
              <a:buChar char="•"/>
            </a:pPr>
            <a:r>
              <a:rPr lang="en-US" sz="3200" b="1" dirty="0">
                <a:solidFill>
                  <a:prstClr val="black"/>
                </a:solidFill>
              </a:rPr>
              <a:t>Use a soft voice  and interrupt only when necessary </a:t>
            </a:r>
            <a:r>
              <a:rPr lang="en-US" sz="3200" b="1" dirty="0">
                <a:solidFill>
                  <a:srgbClr val="FF0000"/>
                </a:solidFill>
              </a:rPr>
              <a:t>(Listen)</a:t>
            </a:r>
            <a:r>
              <a:rPr lang="en-US" sz="3200" b="1" dirty="0">
                <a:solidFill>
                  <a:prstClr val="black"/>
                </a:solidFill>
              </a:rPr>
              <a:t>. </a:t>
            </a:r>
          </a:p>
          <a:p>
            <a:pPr marL="228600" lvl="0" indent="-228600" defTabSz="914400">
              <a:lnSpc>
                <a:spcPct val="90000"/>
              </a:lnSpc>
              <a:spcBef>
                <a:spcPts val="1000"/>
              </a:spcBef>
              <a:buFont typeface="Arial" panose="020B0604020202020204" pitchFamily="34" charset="0"/>
              <a:buChar char="•"/>
            </a:pPr>
            <a:r>
              <a:rPr lang="en-US" sz="3200" b="1" dirty="0">
                <a:solidFill>
                  <a:prstClr val="black"/>
                </a:solidFill>
              </a:rPr>
              <a:t>Use noises like “um-hmm” and “I see” to encourage children to talk.</a:t>
            </a:r>
          </a:p>
          <a:p>
            <a:pPr lvl="0">
              <a:lnSpc>
                <a:spcPct val="107000"/>
              </a:lnSpc>
              <a:tabLst>
                <a:tab pos="457200" algn="l"/>
              </a:tabLst>
            </a:pPr>
            <a:r>
              <a:rPr lang="en-US" sz="3200" b="1" dirty="0">
                <a:solidFill>
                  <a:srgbClr val="3B3835"/>
                </a:solidFill>
                <a:latin typeface="inherit"/>
                <a:ea typeface="Times New Roman" panose="02020603050405020304" pitchFamily="18" charset="0"/>
                <a:cs typeface="Helvetica" panose="020B0604020202020204" pitchFamily="34" charset="0"/>
              </a:rPr>
              <a:t>. Maintain eye contact. Repeat and clarify </a:t>
            </a:r>
            <a:r>
              <a:rPr lang="en-US" sz="3200" b="1" dirty="0">
                <a:solidFill>
                  <a:srgbClr val="FF0000"/>
                </a:solidFill>
                <a:latin typeface="inherit"/>
                <a:ea typeface="Times New Roman" panose="02020603050405020304" pitchFamily="18" charset="0"/>
                <a:cs typeface="Helvetica" panose="020B0604020202020204" pitchFamily="34" charset="0"/>
              </a:rPr>
              <a:t>summarize:</a:t>
            </a:r>
            <a:r>
              <a:rPr lang="en-US" sz="3200" dirty="0">
                <a:solidFill>
                  <a:srgbClr val="2A2A2A"/>
                </a:solidFill>
                <a:latin typeface="Open Sans"/>
              </a:rPr>
              <a:t> </a:t>
            </a:r>
            <a:r>
              <a:rPr lang="en-US" sz="2800" b="1" dirty="0">
                <a:solidFill>
                  <a:srgbClr val="2A2A2A"/>
                </a:solidFill>
                <a:latin typeface="Open Sans"/>
              </a:rPr>
              <a:t>A summary is an overview of the main points or issues raised, may serve as a guide to the next steps forward.</a:t>
            </a:r>
            <a:br>
              <a:rPr lang="en-US" sz="2800" b="1" dirty="0"/>
            </a:br>
            <a:br>
              <a:rPr lang="en-US" sz="3200" dirty="0"/>
            </a:br>
            <a:endParaRPr lang="en-US" sz="3200" dirty="0">
              <a:solidFill>
                <a:srgbClr val="3B3835"/>
              </a:solidFill>
              <a:latin typeface="Calibri" panose="020F0502020204030204" pitchFamily="34" charset="0"/>
              <a:ea typeface="Calibri" panose="020F0502020204030204" pitchFamily="34" charset="0"/>
              <a:cs typeface="Arial" panose="020B0604020202020204"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Tree>
    <p:extLst>
      <p:ext uri="{BB962C8B-B14F-4D97-AF65-F5344CB8AC3E}">
        <p14:creationId xmlns:p14="http://schemas.microsoft.com/office/powerpoint/2010/main" val="2329494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3DC769D6-A6E9-4EDA-B828-79CF6A125184}"/>
              </a:ext>
            </a:extLst>
          </p:cNvPr>
          <p:cNvSpPr/>
          <p:nvPr/>
        </p:nvSpPr>
        <p:spPr>
          <a:xfrm>
            <a:off x="152400" y="1057582"/>
            <a:ext cx="8839200" cy="5332742"/>
          </a:xfrm>
          <a:prstGeom prst="rect">
            <a:avLst/>
          </a:prstGeom>
        </p:spPr>
        <p:txBody>
          <a:bodyPr wrap="square">
            <a:spAutoFit/>
          </a:bodyPr>
          <a:lstStyle/>
          <a:p>
            <a:pPr marL="228600" lvl="0" indent="-228600" defTabSz="914400">
              <a:lnSpc>
                <a:spcPct val="90000"/>
              </a:lnSpc>
              <a:spcBef>
                <a:spcPts val="1000"/>
              </a:spcBef>
              <a:buFont typeface="Arial" panose="020B0604020202020204" pitchFamily="34" charset="0"/>
              <a:buChar char="•"/>
            </a:pPr>
            <a:r>
              <a:rPr lang="en-US" sz="2800" b="1" dirty="0">
                <a:solidFill>
                  <a:srgbClr val="231F20"/>
                </a:solidFill>
                <a:latin typeface="TimesNewRoman"/>
                <a:ea typeface="Calibri" panose="020F0502020204030204" pitchFamily="34" charset="0"/>
                <a:cs typeface="TimesNewRoman"/>
              </a:rPr>
              <a:t>Try to talk in the patient’s </a:t>
            </a:r>
            <a:r>
              <a:rPr lang="en-US" sz="2400" b="1" dirty="0">
                <a:solidFill>
                  <a:srgbClr val="231F20"/>
                </a:solidFill>
                <a:latin typeface="TimesNewRoman"/>
                <a:ea typeface="Calibri" panose="020F0502020204030204" pitchFamily="34" charset="0"/>
                <a:cs typeface="TimesNewRoman"/>
              </a:rPr>
              <a:t>language (</a:t>
            </a:r>
            <a:r>
              <a:rPr lang="en-US" sz="2400" b="1" dirty="0"/>
              <a:t>Childish language)</a:t>
            </a:r>
          </a:p>
          <a:p>
            <a:pPr lvl="0" defTabSz="914400">
              <a:lnSpc>
                <a:spcPct val="90000"/>
              </a:lnSpc>
              <a:spcBef>
                <a:spcPts val="1000"/>
              </a:spcBef>
            </a:pPr>
            <a:r>
              <a:rPr lang="en-US" sz="2400" b="1" dirty="0"/>
              <a:t>    Don’t use complex language. </a:t>
            </a:r>
          </a:p>
          <a:p>
            <a:pPr lvl="0"/>
            <a:r>
              <a:rPr lang="en-US" sz="2400" b="1" dirty="0"/>
              <a:t> </a:t>
            </a:r>
            <a:r>
              <a:rPr lang="en-US" sz="2400" b="1" dirty="0" err="1"/>
              <a:t>eg.</a:t>
            </a:r>
            <a:r>
              <a:rPr lang="en-US" sz="2400" b="1" dirty="0"/>
              <a:t>   Instead of Say  Shoot an X-ray = Take a picture</a:t>
            </a:r>
            <a:endParaRPr lang="en-US" sz="2800" b="1" dirty="0"/>
          </a:p>
          <a:p>
            <a:pPr lvl="0"/>
            <a:endParaRPr lang="en-US" sz="2800" b="1" dirty="0"/>
          </a:p>
          <a:p>
            <a:pPr lvl="0"/>
            <a:r>
              <a:rPr lang="en-US" sz="2800" b="1" dirty="0"/>
              <a:t> .  use any tools and tricks you have to enhance communications and build trust</a:t>
            </a:r>
            <a:r>
              <a:rPr lang="en-US" dirty="0"/>
              <a:t>.</a:t>
            </a:r>
          </a:p>
          <a:p>
            <a:pPr lvl="0"/>
            <a:r>
              <a:rPr lang="en-US" sz="2800" b="1" dirty="0"/>
              <a:t>This can only make your job easier</a:t>
            </a:r>
          </a:p>
          <a:p>
            <a:pPr lvl="0"/>
            <a:r>
              <a:rPr lang="en-US" sz="2800" b="1" dirty="0"/>
              <a:t> </a:t>
            </a:r>
            <a:r>
              <a:rPr lang="en-US" sz="2800" b="1" dirty="0" err="1"/>
              <a:t>eg.</a:t>
            </a:r>
            <a:endParaRPr lang="en-US" sz="2800" b="1" dirty="0"/>
          </a:p>
          <a:p>
            <a:pPr lvl="0"/>
            <a:r>
              <a:rPr lang="en-US" sz="2800" b="1" dirty="0"/>
              <a:t>(Look in mom’s throat) </a:t>
            </a:r>
          </a:p>
          <a:p>
            <a:pPr marL="228600" lvl="0" indent="-228600" defTabSz="914400">
              <a:lnSpc>
                <a:spcPct val="90000"/>
              </a:lnSpc>
              <a:spcBef>
                <a:spcPts val="1000"/>
              </a:spcBef>
              <a:buFont typeface="Arial" panose="020B0604020202020204" pitchFamily="34" charset="0"/>
              <a:buChar char="•"/>
            </a:pPr>
            <a:endParaRPr lang="en-US" sz="2400" b="1" dirty="0"/>
          </a:p>
          <a:p>
            <a:pPr marL="228600" lvl="0" indent="-228600" defTabSz="914400">
              <a:lnSpc>
                <a:spcPct val="90000"/>
              </a:lnSpc>
              <a:spcBef>
                <a:spcPts val="1000"/>
              </a:spcBef>
              <a:buFont typeface="Arial" panose="020B0604020202020204" pitchFamily="34" charset="0"/>
              <a:buChar char="•"/>
            </a:pPr>
            <a:endParaRPr lang="en-US" sz="2400" b="1" dirty="0">
              <a:solidFill>
                <a:srgbClr val="231F20"/>
              </a:solidFill>
              <a:latin typeface="TimesNewRoman"/>
              <a:ea typeface="Calibri" panose="020F0502020204030204" pitchFamily="34" charset="0"/>
              <a:cs typeface="TimesNewRoman"/>
            </a:endParaRPr>
          </a:p>
          <a:p>
            <a:pPr marL="228600" lvl="0" indent="-228600" defTabSz="914400">
              <a:lnSpc>
                <a:spcPct val="90000"/>
              </a:lnSpc>
              <a:spcBef>
                <a:spcPts val="1000"/>
              </a:spcBef>
              <a:buFont typeface="Arial" panose="020B0604020202020204" pitchFamily="34" charset="0"/>
              <a:buChar char="•"/>
            </a:pPr>
            <a:endParaRPr lang="en-US" sz="2800" b="1" dirty="0">
              <a:solidFill>
                <a:prstClr val="black"/>
              </a:solidFill>
            </a:endParaRPr>
          </a:p>
        </p:txBody>
      </p:sp>
    </p:spTree>
    <p:extLst>
      <p:ext uri="{BB962C8B-B14F-4D97-AF65-F5344CB8AC3E}">
        <p14:creationId xmlns:p14="http://schemas.microsoft.com/office/powerpoint/2010/main" val="77350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3DC769D6-A6E9-4EDA-B828-79CF6A125184}"/>
              </a:ext>
            </a:extLst>
          </p:cNvPr>
          <p:cNvSpPr/>
          <p:nvPr/>
        </p:nvSpPr>
        <p:spPr>
          <a:xfrm>
            <a:off x="152400" y="1057582"/>
            <a:ext cx="8839200" cy="4832092"/>
          </a:xfrm>
          <a:prstGeom prst="rect">
            <a:avLst/>
          </a:prstGeom>
        </p:spPr>
        <p:txBody>
          <a:bodyPr wrap="square">
            <a:spAutoFit/>
          </a:bodyPr>
          <a:lstStyle/>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a:p>
            <a:pPr lvl="0"/>
            <a:endParaRPr lang="en-US" sz="2800" b="1" dirty="0">
              <a:solidFill>
                <a:prstClr val="black"/>
              </a:solidFill>
            </a:endParaRPr>
          </a:p>
        </p:txBody>
      </p:sp>
      <p:pic>
        <p:nvPicPr>
          <p:cNvPr id="3" name="Picture 2">
            <a:extLst>
              <a:ext uri="{FF2B5EF4-FFF2-40B4-BE49-F238E27FC236}">
                <a16:creationId xmlns:a16="http://schemas.microsoft.com/office/drawing/2014/main" id="{5327B2B8-14F0-49DD-A8C2-9E0609251866}"/>
              </a:ext>
            </a:extLst>
          </p:cNvPr>
          <p:cNvPicPr>
            <a:picLocks noChangeAspect="1"/>
          </p:cNvPicPr>
          <p:nvPr/>
        </p:nvPicPr>
        <p:blipFill>
          <a:blip r:embed="rId4"/>
          <a:stretch>
            <a:fillRect/>
          </a:stretch>
        </p:blipFill>
        <p:spPr>
          <a:xfrm>
            <a:off x="4245429" y="2258555"/>
            <a:ext cx="3037040" cy="4067464"/>
          </a:xfrm>
          <a:prstGeom prst="rect">
            <a:avLst/>
          </a:prstGeom>
        </p:spPr>
      </p:pic>
      <p:pic>
        <p:nvPicPr>
          <p:cNvPr id="1026" name="Picture 2" descr="ÙØªÙØ¬Ø© Ø¨Ø­Ø« Ø§ÙØµÙØ± Ø¹Ù âªa thank you image â¬â">
            <a:extLst>
              <a:ext uri="{FF2B5EF4-FFF2-40B4-BE49-F238E27FC236}">
                <a16:creationId xmlns:a16="http://schemas.microsoft.com/office/drawing/2014/main" id="{E71EF74E-E601-4299-A558-0EDB5D2500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7" y="2370138"/>
            <a:ext cx="4312284" cy="2951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36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26DE9F93-5079-4EA7-94B0-652BEB92E180}"/>
              </a:ext>
            </a:extLst>
          </p:cNvPr>
          <p:cNvSpPr/>
          <p:nvPr/>
        </p:nvSpPr>
        <p:spPr>
          <a:xfrm>
            <a:off x="314184" y="1420093"/>
            <a:ext cx="8339959" cy="4591193"/>
          </a:xfrm>
          <a:prstGeom prst="rect">
            <a:avLst/>
          </a:prstGeom>
        </p:spPr>
        <p:txBody>
          <a:bodyPr wrap="square">
            <a:spAutoFit/>
          </a:bodyPr>
          <a:lstStyle/>
          <a:p>
            <a:r>
              <a:rPr lang="en-US" sz="3200" b="1" dirty="0"/>
              <a:t>The module:  Consultation Skill Foundation Course (CSFC)</a:t>
            </a:r>
          </a:p>
          <a:p>
            <a:r>
              <a:rPr lang="en-US" sz="3200" dirty="0"/>
              <a:t>   </a:t>
            </a:r>
          </a:p>
          <a:p>
            <a:pPr>
              <a:lnSpc>
                <a:spcPct val="107000"/>
              </a:lnSpc>
              <a:spcAft>
                <a:spcPts val="800"/>
              </a:spcAft>
            </a:pPr>
            <a:r>
              <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rPr>
              <a:t>Week 11</a:t>
            </a:r>
            <a:r>
              <a:rPr lang="en-US" sz="4400" b="1"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en-US" sz="4400" b="1" dirty="0">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Pediatrics</a:t>
            </a:r>
          </a:p>
          <a:p>
            <a:pPr>
              <a:lnSpc>
                <a:spcPct val="107000"/>
              </a:lnSpc>
              <a:spcAft>
                <a:spcPts val="800"/>
              </a:spcAft>
            </a:pPr>
            <a:r>
              <a:rPr lang="en-US" sz="28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Lecture 1- pediatric communication skills</a:t>
            </a:r>
          </a:p>
          <a:p>
            <a:pPr>
              <a:lnSpc>
                <a:spcPct val="107000"/>
              </a:lnSpc>
              <a:spcAft>
                <a:spcPts val="800"/>
              </a:spcAft>
            </a:pPr>
            <a:r>
              <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rPr>
              <a:t>Lecture 2- History in pediatrics</a:t>
            </a:r>
          </a:p>
          <a:p>
            <a:pPr>
              <a:lnSpc>
                <a:spcPct val="107000"/>
              </a:lnSpc>
              <a:spcAft>
                <a:spcPts val="800"/>
              </a:spcAft>
            </a:pPr>
            <a:r>
              <a:rPr lang="en-US" sz="2800" b="1"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rPr>
              <a:t>Lecture 3- pediatric physical exam.</a:t>
            </a: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BD5CA8A-6018-417E-B1B3-0C1A9607F5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825" y="3663315"/>
            <a:ext cx="1781175" cy="2571750"/>
          </a:xfrm>
          <a:prstGeom prst="rect">
            <a:avLst/>
          </a:prstGeom>
        </p:spPr>
      </p:pic>
    </p:spTree>
    <p:extLst>
      <p:ext uri="{BB962C8B-B14F-4D97-AF65-F5344CB8AC3E}">
        <p14:creationId xmlns:p14="http://schemas.microsoft.com/office/powerpoint/2010/main" val="3693664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3DC769D6-A6E9-4EDA-B828-79CF6A125184}"/>
              </a:ext>
            </a:extLst>
          </p:cNvPr>
          <p:cNvSpPr/>
          <p:nvPr/>
        </p:nvSpPr>
        <p:spPr>
          <a:xfrm>
            <a:off x="152400" y="1057582"/>
            <a:ext cx="8839200" cy="1401409"/>
          </a:xfrm>
          <a:prstGeom prst="rect">
            <a:avLst/>
          </a:prstGeom>
        </p:spPr>
        <p:txBody>
          <a:bodyPr wrap="square">
            <a:spAutoFit/>
          </a:bodyPr>
          <a:lstStyle/>
          <a:p>
            <a:pPr marL="228600" lvl="0" indent="-228600" defTabSz="914400">
              <a:lnSpc>
                <a:spcPct val="90000"/>
              </a:lnSpc>
              <a:spcBef>
                <a:spcPts val="1000"/>
              </a:spcBef>
              <a:buFont typeface="Arial" panose="020B0604020202020204" pitchFamily="34" charset="0"/>
              <a:buChar char="•"/>
            </a:pPr>
            <a:endParaRPr lang="en-US" sz="2400" b="1" dirty="0"/>
          </a:p>
          <a:p>
            <a:pPr marL="228600" lvl="0" indent="-228600" defTabSz="914400">
              <a:lnSpc>
                <a:spcPct val="90000"/>
              </a:lnSpc>
              <a:spcBef>
                <a:spcPts val="1000"/>
              </a:spcBef>
              <a:buFont typeface="Arial" panose="020B0604020202020204" pitchFamily="34" charset="0"/>
              <a:buChar char="•"/>
            </a:pPr>
            <a:endParaRPr lang="en-US" sz="2400" b="1" dirty="0">
              <a:solidFill>
                <a:srgbClr val="231F20"/>
              </a:solidFill>
              <a:latin typeface="TimesNewRoman"/>
              <a:ea typeface="Calibri" panose="020F0502020204030204" pitchFamily="34" charset="0"/>
              <a:cs typeface="TimesNewRoman"/>
            </a:endParaRPr>
          </a:p>
          <a:p>
            <a:pPr marL="228600" lvl="0" indent="-228600" defTabSz="914400">
              <a:lnSpc>
                <a:spcPct val="90000"/>
              </a:lnSpc>
              <a:spcBef>
                <a:spcPts val="1000"/>
              </a:spcBef>
              <a:buFont typeface="Arial" panose="020B0604020202020204" pitchFamily="34" charset="0"/>
              <a:buChar char="•"/>
            </a:pPr>
            <a:endParaRPr lang="en-US" sz="2800" b="1" dirty="0">
              <a:solidFill>
                <a:prstClr val="black"/>
              </a:solidFill>
            </a:endParaRPr>
          </a:p>
        </p:txBody>
      </p:sp>
      <p:sp>
        <p:nvSpPr>
          <p:cNvPr id="3" name="Rectangle 2">
            <a:extLst>
              <a:ext uri="{FF2B5EF4-FFF2-40B4-BE49-F238E27FC236}">
                <a16:creationId xmlns:a16="http://schemas.microsoft.com/office/drawing/2014/main" id="{B0084426-1D50-4DBE-BAFD-6D3A0E326857}"/>
              </a:ext>
            </a:extLst>
          </p:cNvPr>
          <p:cNvSpPr/>
          <p:nvPr/>
        </p:nvSpPr>
        <p:spPr>
          <a:xfrm>
            <a:off x="377952" y="874454"/>
            <a:ext cx="8766048" cy="5970865"/>
          </a:xfrm>
          <a:prstGeom prst="rect">
            <a:avLst/>
          </a:prstGeom>
        </p:spPr>
        <p:txBody>
          <a:bodyPr wrap="square">
            <a:spAutoFit/>
          </a:bodyPr>
          <a:lstStyle/>
          <a:p>
            <a:r>
              <a:rPr lang="en-US" sz="2400" b="1" dirty="0">
                <a:solidFill>
                  <a:srgbClr val="FF0000"/>
                </a:solidFill>
                <a:latin typeface="Gill Sans MT" panose="020B0604020202020204" pitchFamily="34" charset="0"/>
              </a:rPr>
              <a:t>References:</a:t>
            </a:r>
          </a:p>
          <a:p>
            <a:r>
              <a:rPr lang="en-US" sz="2400" b="1" dirty="0">
                <a:solidFill>
                  <a:srgbClr val="000000"/>
                </a:solidFill>
                <a:latin typeface="Gill Sans MT" panose="020B0604020202020204" pitchFamily="34" charset="0"/>
              </a:rPr>
              <a:t>1- Teaching and Learning Communication Skills in Medicine</a:t>
            </a:r>
          </a:p>
          <a:p>
            <a:r>
              <a:rPr lang="en-US" sz="2400" b="1" dirty="0">
                <a:solidFill>
                  <a:srgbClr val="000000"/>
                </a:solidFill>
                <a:latin typeface="Gill Sans MT" panose="020B0604020202020204" pitchFamily="34" charset="0"/>
              </a:rPr>
              <a:t>Second edition, Abdul Salam </a:t>
            </a:r>
            <a:r>
              <a:rPr lang="en-US" sz="2400" b="1">
                <a:solidFill>
                  <a:srgbClr val="000000"/>
                </a:solidFill>
                <a:latin typeface="Gill Sans MT" panose="020B0604020202020204" pitchFamily="34" charset="0"/>
              </a:rPr>
              <a:t>Salih Sultan.</a:t>
            </a:r>
            <a:endParaRPr lang="en-US" sz="2400" b="1" dirty="0">
              <a:solidFill>
                <a:srgbClr val="000000"/>
              </a:solidFill>
              <a:latin typeface="Gill Sans MT" panose="020B0604020202020204" pitchFamily="34" charset="0"/>
            </a:endParaRPr>
          </a:p>
          <a:p>
            <a:r>
              <a:rPr lang="en-US" sz="2400" b="1" dirty="0">
                <a:solidFill>
                  <a:srgbClr val="000000"/>
                </a:solidFill>
                <a:latin typeface="Gill Sans MT" panose="020B0604020202020204" pitchFamily="34" charset="0"/>
              </a:rPr>
              <a:t>2- Teaching pediatric communication skills to medical students</a:t>
            </a:r>
            <a:endParaRPr lang="en-US" sz="2400" dirty="0"/>
          </a:p>
          <a:p>
            <a:r>
              <a:rPr lang="en-US" sz="2800" dirty="0"/>
              <a:t> </a:t>
            </a:r>
            <a:r>
              <a:rPr lang="en-US" sz="2400" b="1" dirty="0"/>
              <a:t>Katherine A Frost, Elizabeth P Metcalf, Rachel Brooks,</a:t>
            </a:r>
          </a:p>
          <a:p>
            <a:r>
              <a:rPr lang="en-US" sz="2400" b="1" dirty="0"/>
              <a:t>Paul </a:t>
            </a:r>
            <a:r>
              <a:rPr lang="en-US" sz="2400" b="1" dirty="0" err="1"/>
              <a:t>Kinnersley</a:t>
            </a:r>
            <a:r>
              <a:rPr lang="en-US" sz="2400" b="1" dirty="0"/>
              <a:t>, Stephen R green wood, Colin VE Powell,</a:t>
            </a:r>
          </a:p>
          <a:p>
            <a:r>
              <a:rPr lang="en-US" sz="2400" b="1" dirty="0"/>
              <a:t> Noah’s Ark Children’s Hospital, </a:t>
            </a:r>
          </a:p>
          <a:p>
            <a:r>
              <a:rPr lang="en-US" sz="2400" b="1" dirty="0"/>
              <a:t>3- Communication Skills – Talking to Parents</a:t>
            </a:r>
          </a:p>
          <a:p>
            <a:r>
              <a:rPr lang="en-US" sz="2400" b="1" dirty="0"/>
              <a:t>PARANG N MEHTA</a:t>
            </a:r>
          </a:p>
          <a:p>
            <a:r>
              <a:rPr lang="en-US" sz="2400" b="1" i="1" dirty="0"/>
              <a:t>From Mehta Hospital, Surat, Gujarat, India</a:t>
            </a:r>
            <a:endParaRPr lang="en-US" dirty="0"/>
          </a:p>
          <a:p>
            <a:endParaRPr lang="en-US" dirty="0"/>
          </a:p>
          <a:p>
            <a:r>
              <a:rPr lang="en-US" sz="2400" b="1" dirty="0"/>
              <a:t> 4- Effective Communication in Children’s Hospitals,  A Handbook of Resources for Parents, Patients, and Practitioners </a:t>
            </a:r>
            <a:endParaRPr lang="en-US" sz="2400" b="1" i="1" dirty="0"/>
          </a:p>
          <a:p>
            <a:endParaRPr lang="en-US" sz="2400" b="1" dirty="0"/>
          </a:p>
          <a:p>
            <a:endParaRPr lang="en-US" sz="2400" b="1" dirty="0"/>
          </a:p>
        </p:txBody>
      </p:sp>
    </p:spTree>
    <p:extLst>
      <p:ext uri="{BB962C8B-B14F-4D97-AF65-F5344CB8AC3E}">
        <p14:creationId xmlns:p14="http://schemas.microsoft.com/office/powerpoint/2010/main" val="426295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marL="0" marR="0" lvl="0" indent="0" algn="ctr" defTabSz="914400" rtl="0" eaLnBrk="1" fontAlgn="auto" latinLnBrk="0" hangingPunct="1">
              <a:lnSpc>
                <a:spcPct val="100000"/>
              </a:lnSpc>
              <a:spcBef>
                <a:spcPts val="1200"/>
              </a:spcBef>
              <a:spcAft>
                <a:spcPts val="200"/>
              </a:spcAft>
              <a:buClr>
                <a:srgbClr val="5B9BD5"/>
              </a:buClr>
              <a:buSzPct val="100000"/>
              <a:buFont typeface="Calibri" panose="020F0502020204030204" pitchFamily="34" charset="0"/>
              <a:buNone/>
              <a:tabLst/>
              <a:defRPr/>
            </a:pPr>
            <a:r>
              <a:rPr kumimoji="0" lang="en-US" sz="1400" b="0" i="0" u="none" strike="noStrike" kern="1200" cap="all" spc="200" normalizeH="0" baseline="0" noProof="0" dirty="0">
                <a:ln>
                  <a:noFill/>
                </a:ln>
                <a:solidFill>
                  <a:srgbClr val="002060"/>
                </a:solidFill>
                <a:effectLst/>
                <a:uLnTx/>
                <a:uFillTx/>
                <a:latin typeface="Berlin Sans FB Demi" panose="020E0802020502020306" pitchFamily="34" charset="0"/>
                <a:ea typeface="+mn-ea"/>
                <a:cs typeface="+mn-cs"/>
              </a:rPr>
              <a:t>University of </a:t>
            </a:r>
            <a:r>
              <a:rPr kumimoji="0" lang="en-US" sz="1400" b="0" i="0" u="none" strike="noStrike" kern="1200" cap="all" spc="200" normalizeH="0" baseline="0" noProof="0" dirty="0" err="1">
                <a:ln>
                  <a:noFill/>
                </a:ln>
                <a:solidFill>
                  <a:srgbClr val="002060"/>
                </a:solidFill>
                <a:effectLst/>
                <a:uLnTx/>
                <a:uFillTx/>
                <a:latin typeface="Berlin Sans FB Demi" panose="020E0802020502020306" pitchFamily="34" charset="0"/>
                <a:ea typeface="+mn-ea"/>
                <a:cs typeface="+mn-cs"/>
              </a:rPr>
              <a:t>Basrah</a:t>
            </a:r>
            <a:r>
              <a:rPr kumimoji="0" lang="en-US" sz="1400" b="0" i="0" u="none" strike="noStrike" kern="1200" cap="all" spc="200" normalizeH="0" baseline="0" noProof="0" dirty="0">
                <a:ln>
                  <a:noFill/>
                </a:ln>
                <a:solidFill>
                  <a:srgbClr val="002060"/>
                </a:solidFill>
                <a:effectLst/>
                <a:uLnTx/>
                <a:uFillTx/>
                <a:latin typeface="Berlin Sans FB Demi" panose="020E0802020502020306" pitchFamily="34" charset="0"/>
                <a:ea typeface="+mn-ea"/>
                <a:cs typeface="+mn-cs"/>
              </a:rPr>
              <a:t>                Al-</a:t>
            </a:r>
            <a:r>
              <a:rPr kumimoji="0" lang="en-US" sz="1400" b="0" i="0" u="none" strike="noStrike" kern="1200" cap="all" spc="200" normalizeH="0" baseline="0" noProof="0" dirty="0" err="1">
                <a:ln>
                  <a:noFill/>
                </a:ln>
                <a:solidFill>
                  <a:srgbClr val="002060"/>
                </a:solidFill>
                <a:effectLst/>
                <a:uLnTx/>
                <a:uFillTx/>
                <a:latin typeface="Berlin Sans FB Demi" panose="020E0802020502020306" pitchFamily="34" charset="0"/>
                <a:ea typeface="+mn-ea"/>
                <a:cs typeface="+mn-cs"/>
              </a:rPr>
              <a:t>zahraa</a:t>
            </a:r>
            <a:r>
              <a:rPr kumimoji="0" lang="en-US" sz="1400" b="0" i="0" u="none" strike="noStrike" kern="1200" cap="all" spc="200" normalizeH="0" baseline="0" noProof="0" dirty="0">
                <a:ln>
                  <a:noFill/>
                </a:ln>
                <a:solidFill>
                  <a:srgbClr val="002060"/>
                </a:solidFill>
                <a:effectLst/>
                <a:uLnTx/>
                <a:uFillTx/>
                <a:latin typeface="Berlin Sans FB Demi" panose="020E0802020502020306" pitchFamily="34" charset="0"/>
                <a:ea typeface="+mn-ea"/>
                <a:cs typeface="+mn-cs"/>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26DE9F93-5079-4EA7-94B0-652BEB92E180}"/>
              </a:ext>
            </a:extLst>
          </p:cNvPr>
          <p:cNvSpPr/>
          <p:nvPr/>
        </p:nvSpPr>
        <p:spPr>
          <a:xfrm>
            <a:off x="314184" y="1420093"/>
            <a:ext cx="8339959" cy="37274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The module:  Consultation Skill Foundation Course (CSFC)</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Pediatric communication skills </a:t>
            </a: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US" sz="4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BD5CA8A-6018-417E-B1B3-0C1A9607F5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825" y="3663315"/>
            <a:ext cx="1781175" cy="2571750"/>
          </a:xfrm>
          <a:prstGeom prst="rect">
            <a:avLst/>
          </a:prstGeom>
        </p:spPr>
      </p:pic>
    </p:spTree>
    <p:extLst>
      <p:ext uri="{BB962C8B-B14F-4D97-AF65-F5344CB8AC3E}">
        <p14:creationId xmlns:p14="http://schemas.microsoft.com/office/powerpoint/2010/main" val="4011254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26DE9F93-5079-4EA7-94B0-652BEB92E180}"/>
              </a:ext>
            </a:extLst>
          </p:cNvPr>
          <p:cNvSpPr/>
          <p:nvPr/>
        </p:nvSpPr>
        <p:spPr>
          <a:xfrm>
            <a:off x="2632710" y="3102113"/>
            <a:ext cx="8339959" cy="3114058"/>
          </a:xfrm>
          <a:prstGeom prst="rect">
            <a:avLst/>
          </a:prstGeom>
        </p:spPr>
        <p:txBody>
          <a:bodyPr wrap="square">
            <a:spAutoFit/>
          </a:bodyPr>
          <a:lstStyle/>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59C7C82C-78F6-4DAB-9051-7A0448497D33}"/>
              </a:ext>
            </a:extLst>
          </p:cNvPr>
          <p:cNvSpPr/>
          <p:nvPr/>
        </p:nvSpPr>
        <p:spPr>
          <a:xfrm>
            <a:off x="152400" y="1878633"/>
            <a:ext cx="8839200" cy="2798267"/>
          </a:xfrm>
          <a:prstGeom prst="rect">
            <a:avLst/>
          </a:prstGeom>
        </p:spPr>
        <p:txBody>
          <a:bodyPr wrap="square">
            <a:spAutoFit/>
          </a:bodyPr>
          <a:lstStyle/>
          <a:p>
            <a:pPr>
              <a:lnSpc>
                <a:spcPct val="107000"/>
              </a:lnSpc>
            </a:pPr>
            <a:r>
              <a:rPr lang="en-US" sz="3200" b="1" dirty="0">
                <a:solidFill>
                  <a:srgbClr val="FF0000"/>
                </a:solidFill>
              </a:rPr>
              <a:t>Learning objectives:</a:t>
            </a:r>
          </a:p>
          <a:p>
            <a:pPr>
              <a:lnSpc>
                <a:spcPct val="107000"/>
              </a:lnSpc>
            </a:pPr>
            <a:endParaRPr lang="en-US" sz="2400" dirty="0">
              <a:solidFill>
                <a:schemeClr val="accent5">
                  <a:lumMod val="75000"/>
                </a:schemeClr>
              </a:solidFill>
            </a:endParaRPr>
          </a:p>
          <a:p>
            <a:pPr>
              <a:lnSpc>
                <a:spcPct val="107000"/>
              </a:lnSpc>
            </a:pPr>
            <a:r>
              <a:rPr lang="en-US" sz="2800" b="1" dirty="0">
                <a:solidFill>
                  <a:schemeClr val="accent5">
                    <a:lumMod val="75000"/>
                  </a:schemeClr>
                </a:solidFill>
                <a:latin typeface="inherit"/>
                <a:ea typeface="Times New Roman" panose="02020603050405020304" pitchFamily="18" charset="0"/>
                <a:cs typeface="Helvetica" panose="020B0604020202020204" pitchFamily="34" charset="0"/>
              </a:rPr>
              <a:t>LO.1: Difficulties about communicating with a child patient                                                                                                                                                                      </a:t>
            </a:r>
            <a:endParaRPr lang="en-US" sz="2800"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r>
              <a:rPr lang="en-US" sz="2800" b="1" dirty="0">
                <a:solidFill>
                  <a:schemeClr val="accent5">
                    <a:lumMod val="75000"/>
                  </a:schemeClr>
                </a:solidFill>
                <a:latin typeface="inherit"/>
                <a:ea typeface="Times New Roman" panose="02020603050405020304" pitchFamily="18" charset="0"/>
                <a:cs typeface="Helvetica" panose="020B0604020202020204" pitchFamily="34" charset="0"/>
              </a:rPr>
              <a:t>LO.2: How can we pass these difficulties                </a:t>
            </a:r>
            <a:endParaRPr lang="en-US" sz="2800" b="1" dirty="0">
              <a:solidFill>
                <a:schemeClr val="accent5">
                  <a:lumMod val="75000"/>
                </a:schemeClr>
              </a:solidFill>
            </a:endParaRPr>
          </a:p>
          <a:p>
            <a:r>
              <a:rPr lang="en-US" sz="2800" b="1" dirty="0">
                <a:solidFill>
                  <a:schemeClr val="accent5">
                    <a:lumMod val="75000"/>
                  </a:schemeClr>
                </a:solidFill>
              </a:rPr>
              <a:t>LO.3: Requirement  for communicating with children                                                                              </a:t>
            </a:r>
          </a:p>
        </p:txBody>
      </p:sp>
    </p:spTree>
    <p:extLst>
      <p:ext uri="{BB962C8B-B14F-4D97-AF65-F5344CB8AC3E}">
        <p14:creationId xmlns:p14="http://schemas.microsoft.com/office/powerpoint/2010/main" val="101722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pic>
        <p:nvPicPr>
          <p:cNvPr id="4" name="Picture 3">
            <a:extLst>
              <a:ext uri="{FF2B5EF4-FFF2-40B4-BE49-F238E27FC236}">
                <a16:creationId xmlns:a16="http://schemas.microsoft.com/office/drawing/2014/main" id="{622ECB59-BE52-42BF-8A12-C442017B0B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742017"/>
            <a:ext cx="9144000" cy="5565621"/>
          </a:xfrm>
          <a:prstGeom prst="rect">
            <a:avLst/>
          </a:prstGeom>
        </p:spPr>
      </p:pic>
      <p:sp>
        <p:nvSpPr>
          <p:cNvPr id="10" name="Rectangle 9">
            <a:extLst>
              <a:ext uri="{FF2B5EF4-FFF2-40B4-BE49-F238E27FC236}">
                <a16:creationId xmlns:a16="http://schemas.microsoft.com/office/drawing/2014/main" id="{5123D06A-3ACD-4D50-8A7B-5DDF403DEE55}"/>
              </a:ext>
            </a:extLst>
          </p:cNvPr>
          <p:cNvSpPr/>
          <p:nvPr/>
        </p:nvSpPr>
        <p:spPr>
          <a:xfrm>
            <a:off x="-125730" y="4034789"/>
            <a:ext cx="10367010" cy="1580689"/>
          </a:xfrm>
          <a:prstGeom prst="rect">
            <a:avLst/>
          </a:prstGeom>
        </p:spPr>
        <p:txBody>
          <a:bodyPr wrap="square">
            <a:spAutoFit/>
          </a:bodyPr>
          <a:lstStyle/>
          <a:p>
            <a:pPr marL="228600" marR="0">
              <a:lnSpc>
                <a:spcPct val="107000"/>
              </a:lnSpc>
              <a:spcBef>
                <a:spcPts val="0"/>
              </a:spcBef>
              <a:spcAft>
                <a:spcPts val="0"/>
              </a:spcAft>
            </a:pPr>
            <a:endParaRPr lang="en-US" sz="2800" b="1" dirty="0">
              <a:solidFill>
                <a:srgbClr val="FF0000"/>
              </a:solidFill>
              <a:latin typeface="Helvetica" panose="020B0604020202020204" pitchFamily="34" charset="0"/>
              <a:ea typeface="Times New Roman" panose="02020603050405020304" pitchFamily="18" charset="0"/>
              <a:cs typeface="Times New Roman" panose="02020603050405020304" pitchFamily="18" charset="0"/>
            </a:endParaRPr>
          </a:p>
          <a:p>
            <a:pPr marL="228600" marR="0">
              <a:lnSpc>
                <a:spcPct val="107000"/>
              </a:lnSpc>
              <a:spcBef>
                <a:spcPts val="0"/>
              </a:spcBef>
              <a:spcAft>
                <a:spcPts val="0"/>
              </a:spcAft>
            </a:pPr>
            <a:r>
              <a:rPr lang="en-US" sz="3200" b="1" dirty="0">
                <a:solidFill>
                  <a:srgbClr val="002060"/>
                </a:solidFill>
                <a:latin typeface="Helvetica" panose="020B0604020202020204" pitchFamily="34" charset="0"/>
                <a:ea typeface="Times New Roman" panose="02020603050405020304" pitchFamily="18" charset="0"/>
                <a:cs typeface="Times New Roman" panose="02020603050405020304" pitchFamily="18" charset="0"/>
              </a:rPr>
              <a:t>Treat every child as if he is the most special, beautiful, smartest child in the world.</a:t>
            </a:r>
            <a:endParaRPr lang="en-US" sz="32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375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10" name="Rectangle 9">
            <a:extLst>
              <a:ext uri="{FF2B5EF4-FFF2-40B4-BE49-F238E27FC236}">
                <a16:creationId xmlns:a16="http://schemas.microsoft.com/office/drawing/2014/main" id="{5123D06A-3ACD-4D50-8A7B-5DDF403DEE55}"/>
              </a:ext>
            </a:extLst>
          </p:cNvPr>
          <p:cNvSpPr/>
          <p:nvPr/>
        </p:nvSpPr>
        <p:spPr>
          <a:xfrm>
            <a:off x="0" y="4034789"/>
            <a:ext cx="9375648" cy="1053750"/>
          </a:xfrm>
          <a:prstGeom prst="rect">
            <a:avLst/>
          </a:prstGeom>
        </p:spPr>
        <p:txBody>
          <a:bodyPr wrap="square">
            <a:spAutoFit/>
          </a:bodyPr>
          <a:lstStyle/>
          <a:p>
            <a:pPr marL="228600" marR="0">
              <a:lnSpc>
                <a:spcPct val="107000"/>
              </a:lnSpc>
              <a:spcBef>
                <a:spcPts val="0"/>
              </a:spcBef>
              <a:spcAft>
                <a:spcPts val="0"/>
              </a:spcAft>
            </a:pPr>
            <a:endParaRPr lang="en-US" sz="2800" b="1" dirty="0">
              <a:solidFill>
                <a:srgbClr val="FF0000"/>
              </a:solidFill>
              <a:latin typeface="Helvetica" panose="020B0604020202020204" pitchFamily="34" charset="0"/>
              <a:ea typeface="Times New Roman" panose="02020603050405020304" pitchFamily="18" charset="0"/>
              <a:cs typeface="Times New Roman" panose="02020603050405020304" pitchFamily="18" charset="0"/>
            </a:endParaRPr>
          </a:p>
          <a:p>
            <a:pPr marL="228600" marR="0">
              <a:lnSpc>
                <a:spcPct val="107000"/>
              </a:lnSpc>
              <a:spcBef>
                <a:spcPts val="0"/>
              </a:spcBef>
              <a:spcAft>
                <a:spcPts val="0"/>
              </a:spcAft>
            </a:pPr>
            <a:endParaRPr lang="en-US" sz="32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DF8D3910-7DC1-4E09-B32F-C423D436F407}"/>
              </a:ext>
            </a:extLst>
          </p:cNvPr>
          <p:cNvSpPr/>
          <p:nvPr/>
        </p:nvSpPr>
        <p:spPr>
          <a:xfrm>
            <a:off x="205741" y="704274"/>
            <a:ext cx="8839200" cy="6615914"/>
          </a:xfrm>
          <a:prstGeom prst="rect">
            <a:avLst/>
          </a:prstGeom>
        </p:spPr>
        <p:txBody>
          <a:bodyPr wrap="square">
            <a:spAutoFit/>
          </a:bodyPr>
          <a:lstStyle/>
          <a:p>
            <a:pPr>
              <a:lnSpc>
                <a:spcPct val="107000"/>
              </a:lnSpc>
            </a:pPr>
            <a:r>
              <a:rPr lang="en-US" sz="2800" b="1" dirty="0">
                <a:solidFill>
                  <a:srgbClr val="231F20"/>
                </a:solidFill>
                <a:latin typeface="TimesNewRoman"/>
                <a:ea typeface="Calibri" panose="020F0502020204030204" pitchFamily="34" charset="0"/>
                <a:cs typeface="TimesNewRoman"/>
              </a:rPr>
              <a:t>For pediatricians, </a:t>
            </a:r>
          </a:p>
          <a:p>
            <a:pPr>
              <a:lnSpc>
                <a:spcPct val="107000"/>
              </a:lnSpc>
            </a:pPr>
            <a:r>
              <a:rPr lang="en-US" sz="2800" b="1" dirty="0">
                <a:solidFill>
                  <a:srgbClr val="FF0000"/>
                </a:solidFill>
                <a:latin typeface="TimesNewRoman"/>
                <a:ea typeface="Calibri" panose="020F0502020204030204" pitchFamily="34" charset="0"/>
                <a:cs typeface="TimesNewRoman"/>
              </a:rPr>
              <a:t>Communication skills consist of:</a:t>
            </a:r>
            <a:endParaRPr lang="en-US" sz="2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571500" indent="-571500">
              <a:buAutoNum type="romanLcParenBoth"/>
            </a:pPr>
            <a:r>
              <a:rPr lang="en-US" sz="2800" b="1" dirty="0">
                <a:solidFill>
                  <a:srgbClr val="231F20"/>
                </a:solidFill>
                <a:latin typeface="TimesNewRoman"/>
                <a:ea typeface="Calibri" panose="020F0502020204030204" pitchFamily="34" charset="0"/>
                <a:cs typeface="TimesNewRoman"/>
              </a:rPr>
              <a:t>The </a:t>
            </a:r>
            <a:r>
              <a:rPr lang="en-US" sz="2800" b="1" i="1" dirty="0">
                <a:solidFill>
                  <a:srgbClr val="231F20"/>
                </a:solidFill>
                <a:latin typeface="TimesNewRoman,Italic"/>
                <a:ea typeface="Calibri" panose="020F0502020204030204" pitchFamily="34" charset="0"/>
                <a:cs typeface="TimesNewRoman,Italic"/>
              </a:rPr>
              <a:t>ability to talk with parents</a:t>
            </a:r>
          </a:p>
          <a:p>
            <a:r>
              <a:rPr lang="en-US" sz="2800" b="1" i="1" dirty="0">
                <a:solidFill>
                  <a:srgbClr val="231F20"/>
                </a:solidFill>
                <a:latin typeface="TimesNewRoman,Italic"/>
              </a:rPr>
              <a:t>(ii)  </a:t>
            </a:r>
            <a:r>
              <a:rPr lang="en-US" sz="2800" b="1" dirty="0"/>
              <a:t>The </a:t>
            </a:r>
            <a:r>
              <a:rPr lang="en-US" sz="2800" b="1" i="1" dirty="0"/>
              <a:t>ability to communicate sufficiently well with</a:t>
            </a:r>
            <a:endParaRPr lang="en-US" sz="2800" b="1" dirty="0"/>
          </a:p>
          <a:p>
            <a:r>
              <a:rPr lang="en-US" sz="2800" b="1" i="1" dirty="0"/>
              <a:t>patients and parents </a:t>
            </a:r>
            <a:r>
              <a:rPr lang="en-US" sz="2800" b="1" dirty="0"/>
              <a:t>so as to understand their</a:t>
            </a:r>
          </a:p>
          <a:p>
            <a:r>
              <a:rPr lang="en-US" sz="2800" b="1" dirty="0"/>
              <a:t>concerns, problems, and beliefs, and to elicit</a:t>
            </a:r>
          </a:p>
          <a:p>
            <a:r>
              <a:rPr lang="en-US" sz="2800" b="1" dirty="0"/>
              <a:t>relevant information.</a:t>
            </a:r>
          </a:p>
          <a:p>
            <a:r>
              <a:rPr lang="en-US" sz="2800" b="1" dirty="0"/>
              <a:t>(</a:t>
            </a:r>
            <a:r>
              <a:rPr lang="en-US" sz="2800" b="1" i="1" dirty="0"/>
              <a:t>iii</a:t>
            </a:r>
            <a:r>
              <a:rPr lang="en-US" sz="2800" b="1" dirty="0"/>
              <a:t>)The </a:t>
            </a:r>
            <a:r>
              <a:rPr lang="en-US" sz="2800" b="1" i="1" dirty="0"/>
              <a:t>ability to explain the child’s illness and</a:t>
            </a:r>
            <a:endParaRPr lang="en-US" sz="2800" b="1" dirty="0"/>
          </a:p>
          <a:p>
            <a:r>
              <a:rPr lang="en-US" sz="2800" b="1" i="1" dirty="0"/>
              <a:t>its treatment</a:t>
            </a:r>
            <a:r>
              <a:rPr lang="en-US" sz="2800" b="1" dirty="0"/>
              <a:t>. </a:t>
            </a:r>
          </a:p>
          <a:p>
            <a:r>
              <a:rPr lang="en-US" sz="2800" b="1" dirty="0"/>
              <a:t>(</a:t>
            </a:r>
            <a:r>
              <a:rPr lang="en-US" sz="2800" b="1" i="1" dirty="0"/>
              <a:t>iv</a:t>
            </a:r>
            <a:r>
              <a:rPr lang="en-US" sz="2800" b="1" dirty="0"/>
              <a:t>) The </a:t>
            </a:r>
            <a:r>
              <a:rPr lang="en-US" sz="2800" b="1" i="1" dirty="0"/>
              <a:t>ability to convince parents </a:t>
            </a:r>
            <a:r>
              <a:rPr lang="en-US" sz="2800" b="1" dirty="0"/>
              <a:t>to follow a</a:t>
            </a:r>
          </a:p>
          <a:p>
            <a:r>
              <a:rPr lang="en-US" sz="2800" b="1" dirty="0"/>
              <a:t>treatment plan.</a:t>
            </a:r>
          </a:p>
          <a:p>
            <a:r>
              <a:rPr lang="en-US" sz="2800" b="1" dirty="0"/>
              <a:t>(</a:t>
            </a:r>
            <a:r>
              <a:rPr lang="en-US" sz="2800" b="1" i="1" dirty="0"/>
              <a:t>v</a:t>
            </a:r>
            <a:r>
              <a:rPr lang="en-US" sz="2800" b="1" dirty="0"/>
              <a:t>) The </a:t>
            </a:r>
            <a:r>
              <a:rPr lang="en-US" sz="2800" b="1" i="1" dirty="0"/>
              <a:t>ability to establish a relationship </a:t>
            </a:r>
            <a:r>
              <a:rPr lang="en-US" sz="2800" b="1" dirty="0"/>
              <a:t>with</a:t>
            </a:r>
          </a:p>
          <a:p>
            <a:r>
              <a:rPr lang="en-US" sz="2800" b="1" dirty="0"/>
              <a:t>the parents and child, based on mutual respect and trust.</a:t>
            </a:r>
          </a:p>
          <a:p>
            <a:endParaRPr lang="en-US" sz="2800" b="1" dirty="0"/>
          </a:p>
          <a:p>
            <a:pPr marL="571500" indent="-571500">
              <a:buAutoNum type="romanLcParenBoth"/>
            </a:pPr>
            <a:endParaRPr lang="en-US" sz="2800" b="1" dirty="0"/>
          </a:p>
        </p:txBody>
      </p:sp>
    </p:spTree>
    <p:extLst>
      <p:ext uri="{BB962C8B-B14F-4D97-AF65-F5344CB8AC3E}">
        <p14:creationId xmlns:p14="http://schemas.microsoft.com/office/powerpoint/2010/main" val="169335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B2C887F2-00D5-484D-995B-92A773D9BE91}"/>
              </a:ext>
            </a:extLst>
          </p:cNvPr>
          <p:cNvSpPr/>
          <p:nvPr/>
        </p:nvSpPr>
        <p:spPr>
          <a:xfrm>
            <a:off x="573141" y="1042802"/>
            <a:ext cx="7787268" cy="3559949"/>
          </a:xfrm>
          <a:prstGeom prst="rect">
            <a:avLst/>
          </a:prstGeom>
        </p:spPr>
        <p:txBody>
          <a:bodyPr wrap="square">
            <a:spAutoFit/>
          </a:bodyPr>
          <a:lstStyle/>
          <a:p>
            <a:pPr>
              <a:lnSpc>
                <a:spcPct val="107000"/>
              </a:lnSpc>
            </a:pPr>
            <a:r>
              <a:rPr lang="en-US" sz="3200" b="1" dirty="0">
                <a:solidFill>
                  <a:srgbClr val="FF0000"/>
                </a:solidFill>
                <a:latin typeface="Arial" panose="020B0604020202020204" pitchFamily="34" charset="0"/>
                <a:ea typeface="Calibri" panose="020F0502020204030204" pitchFamily="34" charset="0"/>
                <a:cs typeface="Arial" panose="020B0604020202020204" pitchFamily="34" charset="0"/>
              </a:rPr>
              <a:t>HOW IS COMMUNICATING WITH CHILDREN DIFFERENT FROM</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3200" b="1" dirty="0">
                <a:solidFill>
                  <a:srgbClr val="FF0000"/>
                </a:solidFill>
                <a:latin typeface="Arial" panose="020B0604020202020204" pitchFamily="34" charset="0"/>
                <a:ea typeface="Calibri" panose="020F0502020204030204" pitchFamily="34" charset="0"/>
                <a:cs typeface="Arial" panose="020B0604020202020204" pitchFamily="34" charset="0"/>
              </a:rPr>
              <a:t>COMMUNICATING WITH ADULTS?                      </a:t>
            </a:r>
          </a:p>
          <a:p>
            <a:pPr>
              <a:lnSpc>
                <a:spcPct val="107000"/>
              </a:lnSpc>
            </a:pPr>
            <a:endParaRPr lang="en-US" sz="1600" b="1"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a:latin typeface="Arial" panose="020B0604020202020204" pitchFamily="34" charset="0"/>
                <a:ea typeface="Calibri" panose="020F0502020204030204" pitchFamily="34" charset="0"/>
                <a:cs typeface="Arial" panose="020B0604020202020204" pitchFamily="34" charset="0"/>
              </a:rPr>
              <a:t>Children are not just small adults: they have needs and abilities which are </a:t>
            </a:r>
            <a:r>
              <a:rPr lang="en-US" sz="2800" b="1" dirty="0">
                <a:latin typeface="Arial" panose="020B0604020202020204" pitchFamily="34" charset="0"/>
                <a:ea typeface="Calibri" panose="020F0502020204030204" pitchFamily="34" charset="0"/>
              </a:rPr>
              <a:t>significantly different from those of adults</a:t>
            </a:r>
            <a:endParaRPr lang="en-US" sz="2800" b="1" dirty="0"/>
          </a:p>
        </p:txBody>
      </p:sp>
    </p:spTree>
    <p:extLst>
      <p:ext uri="{BB962C8B-B14F-4D97-AF65-F5344CB8AC3E}">
        <p14:creationId xmlns:p14="http://schemas.microsoft.com/office/powerpoint/2010/main" val="38649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DB451431-3814-40C4-9259-0C59099119FC}"/>
              </a:ext>
            </a:extLst>
          </p:cNvPr>
          <p:cNvSpPr/>
          <p:nvPr/>
        </p:nvSpPr>
        <p:spPr>
          <a:xfrm>
            <a:off x="666843" y="1550583"/>
            <a:ext cx="8126427" cy="3230628"/>
          </a:xfrm>
          <a:prstGeom prst="rect">
            <a:avLst/>
          </a:prstGeom>
        </p:spPr>
        <p:txBody>
          <a:bodyPr wrap="square">
            <a:spAutoFit/>
          </a:bodyPr>
          <a:lstStyle/>
          <a:p>
            <a:pPr>
              <a:lnSpc>
                <a:spcPct val="107000"/>
              </a:lnSpc>
              <a:spcAft>
                <a:spcPts val="800"/>
              </a:spcAft>
            </a:pPr>
            <a:r>
              <a:rPr lang="en-US" sz="3200" b="1" dirty="0">
                <a:latin typeface="Calibri" panose="020F0502020204030204" pitchFamily="34" charset="0"/>
                <a:ea typeface="Calibri" panose="020F0502020204030204" pitchFamily="34" charset="0"/>
                <a:cs typeface="Arial" panose="020B0604020202020204" pitchFamily="34" charset="0"/>
              </a:rPr>
              <a:t>doctors face unique challenges when they try to make practical improvements in their communication with children and family members. Effective communication is more crucial, and often more complicated, than it is with adult.</a:t>
            </a:r>
          </a:p>
        </p:txBody>
      </p:sp>
    </p:spTree>
    <p:extLst>
      <p:ext uri="{BB962C8B-B14F-4D97-AF65-F5344CB8AC3E}">
        <p14:creationId xmlns:p14="http://schemas.microsoft.com/office/powerpoint/2010/main" val="304436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a:extLst>
              <a:ext uri="{FF2B5EF4-FFF2-40B4-BE49-F238E27FC236}">
                <a16:creationId xmlns:a16="http://schemas.microsoft.com/office/drawing/2014/main" id="{92002C5B-8466-4CE7-9A47-914C558F32E0}"/>
              </a:ext>
            </a:extLst>
          </p:cNvPr>
          <p:cNvSpPr/>
          <p:nvPr/>
        </p:nvSpPr>
        <p:spPr>
          <a:xfrm>
            <a:off x="426869" y="1112696"/>
            <a:ext cx="7995424" cy="4718151"/>
          </a:xfrm>
          <a:prstGeom prst="rect">
            <a:avLst/>
          </a:prstGeom>
        </p:spPr>
        <p:txBody>
          <a:bodyPr wrap="square">
            <a:spAutoFit/>
          </a:bodyPr>
          <a:lstStyle/>
          <a:p>
            <a:pPr marR="0" lvl="0">
              <a:lnSpc>
                <a:spcPct val="107000"/>
              </a:lnSpc>
              <a:spcBef>
                <a:spcPts val="0"/>
              </a:spcBef>
              <a:spcAft>
                <a:spcPts val="0"/>
              </a:spcAft>
              <a:tabLst>
                <a:tab pos="457200" algn="l"/>
              </a:tabLst>
            </a:pPr>
            <a:r>
              <a:rPr lang="en-US" sz="3600" b="1" dirty="0">
                <a:latin typeface="inherit"/>
                <a:ea typeface="Times New Roman" panose="02020603050405020304" pitchFamily="18" charset="0"/>
                <a:cs typeface="Helvetica" panose="020B0604020202020204" pitchFamily="34" charset="0"/>
              </a:rPr>
              <a:t>LO.1 </a:t>
            </a:r>
            <a:r>
              <a:rPr lang="en-US" sz="3600" b="1" dirty="0">
                <a:solidFill>
                  <a:srgbClr val="FF0000"/>
                </a:solidFill>
                <a:latin typeface="inherit"/>
                <a:ea typeface="Times New Roman" panose="02020603050405020304" pitchFamily="18" charset="0"/>
                <a:cs typeface="Helvetica" panose="020B0604020202020204" pitchFamily="34" charset="0"/>
              </a:rPr>
              <a:t> Difficulties about communicating with a child patient </a:t>
            </a:r>
            <a:endParaRPr lang="en-US" sz="2000" dirty="0">
              <a:solidFill>
                <a:srgbClr val="3B3835"/>
              </a:solidFill>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tabLst>
                <a:tab pos="457200" algn="l"/>
              </a:tabLst>
            </a:pPr>
            <a:r>
              <a:rPr lang="en-US" dirty="0">
                <a:solidFill>
                  <a:srgbClr val="3B3835"/>
                </a:solidFill>
                <a:latin typeface="inherit"/>
                <a:ea typeface="Times New Roman" panose="02020603050405020304" pitchFamily="18" charset="0"/>
                <a:cs typeface="Helvetica" panose="020B0604020202020204" pitchFamily="34" charset="0"/>
              </a:rPr>
              <a:t> </a:t>
            </a:r>
            <a:endParaRPr lang="en-US" sz="2400" b="1" dirty="0">
              <a:solidFill>
                <a:srgbClr val="3B3835"/>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tabLst>
                <a:tab pos="457200" algn="l"/>
              </a:tabLst>
            </a:pPr>
            <a:r>
              <a:rPr lang="en-US" sz="2400" b="1" dirty="0">
                <a:solidFill>
                  <a:srgbClr val="3B3835"/>
                </a:solidFill>
                <a:latin typeface="inherit"/>
                <a:ea typeface="Times New Roman" panose="02020603050405020304" pitchFamily="18" charset="0"/>
                <a:cs typeface="Helvetica" panose="020B0604020202020204" pitchFamily="34" charset="0"/>
              </a:rPr>
              <a:t>The interaction involves the child, parent and physician triad.</a:t>
            </a:r>
          </a:p>
          <a:p>
            <a:pPr marL="342900" marR="0" lvl="0" indent="-342900">
              <a:lnSpc>
                <a:spcPct val="107000"/>
              </a:lnSpc>
              <a:spcBef>
                <a:spcPts val="0"/>
              </a:spcBef>
              <a:spcAft>
                <a:spcPts val="0"/>
              </a:spcAft>
              <a:buFont typeface="+mj-lt"/>
              <a:buAutoNum type="arabicPeriod"/>
              <a:tabLst>
                <a:tab pos="457200" algn="l"/>
              </a:tabLst>
            </a:pPr>
            <a:r>
              <a:rPr lang="en-US" sz="2400" b="1" dirty="0"/>
              <a:t>The different developmental stages of children require variations in approach that are quite different from techniques used in interviews with adults</a:t>
            </a:r>
            <a:r>
              <a:rPr lang="en-US" dirty="0"/>
              <a:t>.</a:t>
            </a:r>
            <a:endParaRPr lang="en-US" sz="2400" b="1" dirty="0">
              <a:solidFill>
                <a:srgbClr val="3B3835"/>
              </a:solidFill>
              <a:latin typeface="inherit"/>
              <a:ea typeface="Times New Roman" panose="02020603050405020304" pitchFamily="18" charset="0"/>
              <a:cs typeface="Helvetica" panose="020B0604020202020204" pitchFamily="34" charset="0"/>
            </a:endParaRPr>
          </a:p>
          <a:p>
            <a:pPr marL="342900" marR="0" lvl="0" indent="-342900">
              <a:lnSpc>
                <a:spcPct val="107000"/>
              </a:lnSpc>
              <a:spcBef>
                <a:spcPts val="0"/>
              </a:spcBef>
              <a:spcAft>
                <a:spcPts val="0"/>
              </a:spcAft>
              <a:buFont typeface="+mj-lt"/>
              <a:buAutoNum type="arabicPeriod"/>
              <a:tabLst>
                <a:tab pos="457200" algn="l"/>
              </a:tabLst>
            </a:pPr>
            <a:r>
              <a:rPr lang="en-US" sz="2400" b="1" dirty="0">
                <a:solidFill>
                  <a:srgbClr val="3B3835"/>
                </a:solidFill>
                <a:latin typeface="inherit"/>
                <a:ea typeface="Times New Roman" panose="02020603050405020304" pitchFamily="18" charset="0"/>
                <a:cs typeface="Helvetica" panose="020B0604020202020204" pitchFamily="34" charset="0"/>
              </a:rPr>
              <a:t> Child fear from stranger </a:t>
            </a:r>
            <a:endParaRPr lang="en-US" sz="2400" b="1" dirty="0">
              <a:solidFill>
                <a:srgbClr val="3B3835"/>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tabLst>
                <a:tab pos="457200" algn="l"/>
              </a:tabLst>
            </a:pPr>
            <a:r>
              <a:rPr lang="en-US" sz="2400" b="1" dirty="0">
                <a:solidFill>
                  <a:srgbClr val="3B3835"/>
                </a:solidFill>
                <a:latin typeface="inherit"/>
                <a:ea typeface="Times New Roman" panose="02020603050405020304" pitchFamily="18" charset="0"/>
                <a:cs typeface="Helvetica" panose="020B0604020202020204" pitchFamily="34" charset="0"/>
              </a:rPr>
              <a:t> Child’s previous experiences  </a:t>
            </a:r>
            <a:endParaRPr lang="en-US" sz="2400" b="1" dirty="0">
              <a:solidFill>
                <a:srgbClr val="3B3835"/>
              </a:solidFill>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tabLst>
                <a:tab pos="457200" algn="l"/>
              </a:tabLst>
            </a:pPr>
            <a:endParaRPr lang="en-US" sz="2400" b="1" dirty="0"/>
          </a:p>
        </p:txBody>
      </p:sp>
    </p:spTree>
    <p:extLst>
      <p:ext uri="{BB962C8B-B14F-4D97-AF65-F5344CB8AC3E}">
        <p14:creationId xmlns:p14="http://schemas.microsoft.com/office/powerpoint/2010/main" val="9184461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801</TotalTime>
  <Words>1163</Words>
  <Application>Microsoft Office PowerPoint</Application>
  <PresentationFormat>On-screen Show (4:3)</PresentationFormat>
  <Paragraphs>181</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Berlin Sans FB Demi</vt:lpstr>
      <vt:lpstr>Calibri</vt:lpstr>
      <vt:lpstr>Calibri Light</vt:lpstr>
      <vt:lpstr>Gill Sans MT</vt:lpstr>
      <vt:lpstr>Helvetica</vt:lpstr>
      <vt:lpstr>inherit</vt:lpstr>
      <vt:lpstr>Open Sans</vt:lpstr>
      <vt:lpstr>TimesNewRoman</vt:lpstr>
      <vt:lpstr>TimesNewRoman,Italic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Miami</cp:lastModifiedBy>
  <cp:revision>114</cp:revision>
  <dcterms:created xsi:type="dcterms:W3CDTF">2018-09-07T18:41:02Z</dcterms:created>
  <dcterms:modified xsi:type="dcterms:W3CDTF">2018-12-18T23:36:06Z</dcterms:modified>
</cp:coreProperties>
</file>